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0"/>
  </p:notesMasterIdLst>
  <p:sldIdLst>
    <p:sldId id="256" r:id="rId5"/>
    <p:sldId id="257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3" r:id="rId15"/>
    <p:sldId id="270" r:id="rId16"/>
    <p:sldId id="271" r:id="rId17"/>
    <p:sldId id="272" r:id="rId18"/>
    <p:sldId id="26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184" autoAdjust="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 err="1" smtClean="0">
                <a:solidFill>
                  <a:schemeClr val="bg1"/>
                </a:solidFill>
                <a:latin typeface="Rockwell" panose="02060603020205020403" pitchFamily="18" charset="0"/>
              </a:rPr>
              <a:t>Konsep</a:t>
            </a:r>
            <a:r>
              <a:rPr lang="en-US" sz="8000" dirty="0" smtClean="0">
                <a:solidFill>
                  <a:schemeClr val="bg1"/>
                </a:solidFill>
                <a:latin typeface="Rockwell" panose="02060603020205020403" pitchFamily="18" charset="0"/>
              </a:rPr>
              <a:t> </a:t>
            </a:r>
            <a:r>
              <a:rPr lang="en-US" sz="8000" dirty="0" err="1" smtClean="0">
                <a:solidFill>
                  <a:schemeClr val="bg1"/>
                </a:solidFill>
                <a:latin typeface="Rockwell" panose="02060603020205020403" pitchFamily="18" charset="0"/>
              </a:rPr>
              <a:t>pH,pOH</a:t>
            </a:r>
            <a:r>
              <a:rPr lang="en-US" sz="8000" dirty="0" smtClean="0">
                <a:solidFill>
                  <a:schemeClr val="bg1"/>
                </a:solidFill>
                <a:latin typeface="Rockwell" panose="02060603020205020403" pitchFamily="18" charset="0"/>
              </a:rPr>
              <a:t> dan </a:t>
            </a:r>
            <a:r>
              <a:rPr lang="en-US" sz="8000" dirty="0" err="1" smtClean="0">
                <a:solidFill>
                  <a:schemeClr val="bg1"/>
                </a:solidFill>
                <a:latin typeface="Rockwell" panose="02060603020205020403" pitchFamily="18" charset="0"/>
              </a:rPr>
              <a:t>pKW</a:t>
            </a:r>
            <a:endParaRPr lang="en-US" sz="8000" dirty="0">
              <a:solidFill>
                <a:schemeClr val="bg1"/>
              </a:solidFill>
              <a:latin typeface="Rockwell" panose="02060603020205020403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3188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</a:t>
            </a:r>
            <a:r>
              <a:rPr lang="en-US" sz="28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Nur</a:t>
            </a:r>
            <a:r>
              <a:rPr lang="en-US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Itsnawati</a:t>
            </a:r>
            <a:r>
              <a:rPr lang="en-US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S.P.</a:t>
            </a:r>
            <a:endParaRPr lang="en-US" sz="2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3790715" y="4482751"/>
            <a:ext cx="3194131" cy="3194131"/>
          </a:xfrm>
          <a:prstGeom prst="rect">
            <a:avLst/>
          </a:prstGeom>
        </p:spPr>
      </p:pic>
      <p:pic>
        <p:nvPicPr>
          <p:cNvPr id="11" name="Graphic 10" descr="Microscope">
            <a:extLst>
              <a:ext uri="{FF2B5EF4-FFF2-40B4-BE49-F238E27FC236}">
                <a16:creationId xmlns:a16="http://schemas.microsoft.com/office/drawing/2014/main" id="{3CB00449-E308-4DF3-9CFD-9A7D30B672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338607" flipH="1">
            <a:off x="-587261" y="1663257"/>
            <a:ext cx="2684499" cy="2684499"/>
          </a:xfrm>
          <a:prstGeom prst="rect">
            <a:avLst/>
          </a:prstGeom>
        </p:spPr>
      </p:pic>
      <p:pic>
        <p:nvPicPr>
          <p:cNvPr id="13" name="Graphic 12" descr="Test tubes">
            <a:extLst>
              <a:ext uri="{FF2B5EF4-FFF2-40B4-BE49-F238E27FC236}">
                <a16:creationId xmlns:a16="http://schemas.microsoft.com/office/drawing/2014/main" id="{6A56DF0C-1331-406E-AEE6-06E0E59FB9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1078969">
            <a:off x="1920309" y="4797205"/>
            <a:ext cx="2453456" cy="2453456"/>
          </a:xfrm>
          <a:prstGeom prst="rect">
            <a:avLst/>
          </a:prstGeom>
        </p:spPr>
      </p:pic>
      <p:pic>
        <p:nvPicPr>
          <p:cNvPr id="7" name="Graphic 6" descr="Beaker">
            <a:extLst>
              <a:ext uri="{FF2B5EF4-FFF2-40B4-BE49-F238E27FC236}">
                <a16:creationId xmlns:a16="http://schemas.microsoft.com/office/drawing/2014/main" id="{88D22565-F42F-439B-A6A4-CF161165E6B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 rot="1213697">
            <a:off x="-491837" y="3688628"/>
            <a:ext cx="3245427" cy="3245427"/>
          </a:xfrm>
          <a:prstGeom prst="rect">
            <a:avLst/>
          </a:prstGeom>
        </p:spPr>
      </p:pic>
      <p:pic>
        <p:nvPicPr>
          <p:cNvPr id="9" name="Graphic 8" descr="Flask">
            <a:extLst>
              <a:ext uri="{FF2B5EF4-FFF2-40B4-BE49-F238E27FC236}">
                <a16:creationId xmlns:a16="http://schemas.microsoft.com/office/drawing/2014/main" id="{B46E3E84-D1E6-4422-AA93-3EE98A821B9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 rot="20451125">
            <a:off x="8514237" y="-118161"/>
            <a:ext cx="3005286" cy="3005286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Hubungan pH dengan pOH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Rockwell" panose="020606030202050204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T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etapan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kesetimbangan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air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−14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, maka</a:t>
                </a:r>
              </a:p>
              <a:p>
                <a:pPr marL="0" lvl="0" indent="0">
                  <a:buNone/>
                </a:pP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p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 =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14</a:t>
                </a:r>
              </a:p>
              <a:p>
                <a:pPr lvl="0"/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Sehingga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diperoleh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:</a:t>
                </a:r>
              </a:p>
              <a:p>
                <a:pPr marL="0" lvl="0" indent="0">
                  <a:buNone/>
                </a:pP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pH + pOH = 14</a:t>
                </a:r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lvl="0"/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lvl="0"/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  <a:blipFill>
                <a:blip r:embed="rId2"/>
                <a:stretch>
                  <a:fillRect l="-1528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5EB226A9-D9EE-4576-B6BE-BA2E94C161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936181" y="0"/>
            <a:ext cx="3890553" cy="6904758"/>
            <a:chOff x="8936181" y="0"/>
            <a:chExt cx="3890553" cy="69047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Microscope">
              <a:extLst>
                <a:ext uri="{FF2B5EF4-FFF2-40B4-BE49-F238E27FC236}">
                  <a16:creationId xmlns:a16="http://schemas.microsoft.com/office/drawing/2014/main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flipH="1">
              <a:off x="8936181" y="3014205"/>
              <a:ext cx="3890553" cy="38905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152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Hubungan pH dengan pOH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Rockwell" panose="020606030202050204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</p:spPr>
            <p:txBody>
              <a:bodyPr>
                <a:normAutofit fontScale="92500" lnSpcReduction="10000"/>
              </a:bodyPr>
              <a:lstStyle/>
              <a:p>
                <a:pPr marL="0" lvl="0" indent="0">
                  <a:buNone/>
                </a:pP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Berapakah [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dalam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larutan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jika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diketahui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 10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M?</a:t>
                </a:r>
              </a:p>
              <a:p>
                <a:pPr marL="0" lvl="0" indent="0">
                  <a:buNone/>
                </a:pP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Jawab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:</a:t>
                </a:r>
              </a:p>
              <a:p>
                <a:pPr marL="0" lvl="0" indent="0">
                  <a:buNone/>
                </a:pP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Dalam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larutan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berair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berlaku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: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[O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−14</m:t>
                        </m:r>
                      </m:sup>
                    </m:sSup>
                  </m:oMath>
                </a14:m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Jika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 10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, maka</a:t>
                </a:r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]  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−14</m:t>
                        </m:r>
                      </m:sup>
                    </m:sSup>
                  </m:oMath>
                </a14:m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 10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−14</m:t>
                        </m:r>
                      </m:sup>
                    </m:sSup>
                  </m:oMath>
                </a14:m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]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−14</m:t>
                        </m:r>
                      </m:sup>
                    </m:sSup>
                  </m:oMath>
                </a14:m>
                <a:endParaRPr lang="en-US" i="1" dirty="0" smtClean="0">
                  <a:solidFill>
                    <a:srgbClr val="5B9BD5">
                      <a:lumMod val="50000"/>
                    </a:srgbClr>
                  </a:solidFill>
                  <a:latin typeface="Cambria Math" panose="02040503050406030204" pitchFamily="18" charset="0"/>
                </a:endParaRPr>
              </a:p>
              <a:p>
                <a:pPr marL="0" lvl="0" indent="0">
                  <a:buNone/>
                </a:pP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 10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    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 10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M</a:t>
                </a:r>
              </a:p>
              <a:p>
                <a:pPr marL="0" lvl="0" indent="0">
                  <a:buNone/>
                </a:pPr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lvl="0"/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  <a:blipFill>
                <a:blip r:embed="rId2"/>
                <a:stretch>
                  <a:fillRect l="-1310" t="-2801" b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5EB226A9-D9EE-4576-B6BE-BA2E94C161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936181" y="0"/>
            <a:ext cx="3890553" cy="6904758"/>
            <a:chOff x="8936181" y="0"/>
            <a:chExt cx="3890553" cy="69047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Microscope">
              <a:extLst>
                <a:ext uri="{FF2B5EF4-FFF2-40B4-BE49-F238E27FC236}">
                  <a16:creationId xmlns:a16="http://schemas.microsoft.com/office/drawing/2014/main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flipH="1">
              <a:off x="8936181" y="3014205"/>
              <a:ext cx="3890553" cy="3890553"/>
            </a:xfrm>
            <a:prstGeom prst="rect">
              <a:avLst/>
            </a:prstGeom>
          </p:spPr>
        </p:pic>
      </p:grpSp>
      <p:cxnSp>
        <p:nvCxnSpPr>
          <p:cNvPr id="13" name="Straight Connector 12"/>
          <p:cNvCxnSpPr/>
          <p:nvPr/>
        </p:nvCxnSpPr>
        <p:spPr>
          <a:xfrm>
            <a:off x="1789043" y="4760698"/>
            <a:ext cx="12987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626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Skala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 pH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Rockwell" panose="020606030202050204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1392382"/>
            <a:ext cx="8378529" cy="4351338"/>
          </a:xfrm>
        </p:spPr>
        <p:txBody>
          <a:bodyPr>
            <a:normAutofit/>
          </a:bodyPr>
          <a:lstStyle/>
          <a:p>
            <a:pPr lvl="0"/>
            <a:endParaRPr lang="en-US" dirty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en-US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0" lvl="0" indent="0">
              <a:buNone/>
            </a:pPr>
            <a:endParaRPr lang="en-US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0" lvl="0" indent="0">
              <a:buNone/>
            </a:pPr>
            <a:endParaRPr lang="en-US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en-US" dirty="0">
              <a:solidFill>
                <a:srgbClr val="5B9BD5">
                  <a:lumMod val="50000"/>
                </a:srgb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EB226A9-D9EE-4576-B6BE-BA2E94C161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936181" y="0"/>
            <a:ext cx="3890553" cy="6904758"/>
            <a:chOff x="8936181" y="0"/>
            <a:chExt cx="3890553" cy="69047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Microscope">
              <a:extLst>
                <a:ext uri="{FF2B5EF4-FFF2-40B4-BE49-F238E27FC236}">
                  <a16:creationId xmlns:a16="http://schemas.microsoft.com/office/drawing/2014/main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 flipH="1">
              <a:off x="8936181" y="3014205"/>
              <a:ext cx="3890553" cy="3890553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282" y="1538156"/>
            <a:ext cx="7899659" cy="420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95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Tugas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Individu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Rockwell" panose="020606030202050204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</p:spPr>
            <p:txBody>
              <a:bodyPr>
                <a:normAutofit/>
              </a:bodyPr>
              <a:lstStyle/>
              <a:p>
                <a:pPr marL="514350" lvl="0" indent="-514350">
                  <a:buFont typeface="+mj-lt"/>
                  <a:buAutoNum type="arabicPeriod"/>
                </a:pP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Catat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materi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berikut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di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buku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catatan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kalian dan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kerjakan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latihan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soal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berikut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!</a:t>
                </a:r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Apa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yang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dimaksud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dengan pH?</a:t>
                </a:r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Berpakah pH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larutan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jika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diketahui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= 0,8 M</a:t>
                </a:r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Berpakah pH </a:t>
                </a:r>
                <a:r>
                  <a:rPr lang="en-US" dirty="0" err="1">
                    <a:solidFill>
                      <a:srgbClr val="5B9BD5">
                        <a:lumMod val="50000"/>
                      </a:srgbClr>
                    </a:solidFill>
                  </a:rPr>
                  <a:t>larutan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>
                    <a:solidFill>
                      <a:srgbClr val="5B9BD5">
                        <a:lumMod val="50000"/>
                      </a:srgbClr>
                    </a:solidFill>
                  </a:rPr>
                  <a:t>jika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 diketahui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] 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=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0,0003 M</a:t>
                </a:r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Berapakah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dalam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larutan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yang pH-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nya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:</a:t>
                </a:r>
              </a:p>
              <a:p>
                <a:pPr marL="514350" lvl="0" indent="-514350">
                  <a:buAutoNum type="alphaLcPeriod"/>
                </a:pP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2</a:t>
                </a:r>
              </a:p>
              <a:p>
                <a:pPr marL="514350" lvl="0" indent="-514350">
                  <a:buAutoNum type="alphaLcPeriod"/>
                </a:pP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3,5</a:t>
                </a:r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lvl="0"/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lvl="0"/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  <a:blipFill>
                <a:blip r:embed="rId2"/>
                <a:stretch>
                  <a:fillRect l="-1528" t="-2381" b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5EB226A9-D9EE-4576-B6BE-BA2E94C161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936181" y="0"/>
            <a:ext cx="3890553" cy="6904758"/>
            <a:chOff x="8936181" y="0"/>
            <a:chExt cx="3890553" cy="69047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Microscope">
              <a:extLst>
                <a:ext uri="{FF2B5EF4-FFF2-40B4-BE49-F238E27FC236}">
                  <a16:creationId xmlns:a16="http://schemas.microsoft.com/office/drawing/2014/main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flipH="1">
              <a:off x="8936181" y="3014205"/>
              <a:ext cx="3890553" cy="38905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18434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Tugas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Individu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Rockwell" panose="020606030202050204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6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. Tentukan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dan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]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dalam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larutan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yang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nilai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pH-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nya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 4!</a:t>
                </a:r>
              </a:p>
              <a:p>
                <a:pPr marL="0" lvl="0" indent="0">
                  <a:buNone/>
                </a:pPr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lvl="0"/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  <a:blipFill>
                <a:blip r:embed="rId2"/>
                <a:stretch>
                  <a:fillRect l="-1528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5EB226A9-D9EE-4576-B6BE-BA2E94C161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936181" y="0"/>
            <a:ext cx="3890553" cy="6904758"/>
            <a:chOff x="8936181" y="0"/>
            <a:chExt cx="3890553" cy="69047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Microscope">
              <a:extLst>
                <a:ext uri="{FF2B5EF4-FFF2-40B4-BE49-F238E27FC236}">
                  <a16:creationId xmlns:a16="http://schemas.microsoft.com/office/drawing/2014/main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flipH="1">
              <a:off x="8936181" y="3014205"/>
              <a:ext cx="3890553" cy="38905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1487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 smtClean="0">
                <a:solidFill>
                  <a:schemeClr val="bg1"/>
                </a:solidFill>
                <a:latin typeface="Rockwell" panose="02060603020205020403" pitchFamily="18" charset="0"/>
              </a:rPr>
              <a:t>Thank You</a:t>
            </a:r>
            <a:endParaRPr lang="en-US" sz="8000" dirty="0">
              <a:solidFill>
                <a:schemeClr val="bg1"/>
              </a:solidFill>
              <a:latin typeface="Rockwell" panose="02060603020205020403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31882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(Enter your own creative tag line above)</a:t>
            </a: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3790715" y="4482751"/>
            <a:ext cx="3194131" cy="3194131"/>
          </a:xfrm>
          <a:prstGeom prst="rect">
            <a:avLst/>
          </a:prstGeom>
        </p:spPr>
      </p:pic>
      <p:pic>
        <p:nvPicPr>
          <p:cNvPr id="11" name="Graphic 10" descr="Microscope">
            <a:extLst>
              <a:ext uri="{FF2B5EF4-FFF2-40B4-BE49-F238E27FC236}">
                <a16:creationId xmlns:a16="http://schemas.microsoft.com/office/drawing/2014/main" id="{3CB00449-E308-4DF3-9CFD-9A7D30B672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338607" flipH="1">
            <a:off x="-587261" y="1663257"/>
            <a:ext cx="2684499" cy="2684499"/>
          </a:xfrm>
          <a:prstGeom prst="rect">
            <a:avLst/>
          </a:prstGeom>
        </p:spPr>
      </p:pic>
      <p:pic>
        <p:nvPicPr>
          <p:cNvPr id="13" name="Graphic 12" descr="Test tubes">
            <a:extLst>
              <a:ext uri="{FF2B5EF4-FFF2-40B4-BE49-F238E27FC236}">
                <a16:creationId xmlns:a16="http://schemas.microsoft.com/office/drawing/2014/main" id="{6A56DF0C-1331-406E-AEE6-06E0E59FB9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1078969">
            <a:off x="1920309" y="4797205"/>
            <a:ext cx="2453456" cy="2453456"/>
          </a:xfrm>
          <a:prstGeom prst="rect">
            <a:avLst/>
          </a:prstGeom>
        </p:spPr>
      </p:pic>
      <p:pic>
        <p:nvPicPr>
          <p:cNvPr id="7" name="Graphic 6" descr="Beaker">
            <a:extLst>
              <a:ext uri="{FF2B5EF4-FFF2-40B4-BE49-F238E27FC236}">
                <a16:creationId xmlns:a16="http://schemas.microsoft.com/office/drawing/2014/main" id="{88D22565-F42F-439B-A6A4-CF161165E6B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 rot="1213697">
            <a:off x="-491837" y="3688628"/>
            <a:ext cx="3245427" cy="3245427"/>
          </a:xfrm>
          <a:prstGeom prst="rect">
            <a:avLst/>
          </a:prstGeom>
        </p:spPr>
      </p:pic>
      <p:pic>
        <p:nvPicPr>
          <p:cNvPr id="9" name="Graphic 8" descr="Flask">
            <a:extLst>
              <a:ext uri="{FF2B5EF4-FFF2-40B4-BE49-F238E27FC236}">
                <a16:creationId xmlns:a16="http://schemas.microsoft.com/office/drawing/2014/main" id="{B46E3E84-D1E6-4422-AA93-3EE98A821B9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 rot="20451125">
            <a:off x="8514237" y="-118161"/>
            <a:ext cx="3005286" cy="3005286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325563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Perhatikan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gambar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berikut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!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Rockwell" panose="020606030202050204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1529135"/>
            <a:ext cx="8378529" cy="46478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Apakah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memiliki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derajat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keasaman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sama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???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Clipboard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878" y="1529135"/>
            <a:ext cx="2358780" cy="15696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4728" y="1529136"/>
            <a:ext cx="2522103" cy="157187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1878" y="3272210"/>
            <a:ext cx="2381250" cy="19240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64521" y="3193458"/>
            <a:ext cx="2002802" cy="2002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Nilai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 pH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Rockwell" panose="020606030202050204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1392382"/>
            <a:ext cx="837852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Sorensen (1868 – 19390),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ahli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kimia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dari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Denmark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mengusulkan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konsep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pH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untuk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menyatakan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derajat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keasaman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larutan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C15E21A-C111-4D39-BB47-E83988E5A0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55676" y="0"/>
            <a:ext cx="3193475" cy="6954260"/>
            <a:chOff x="9055676" y="0"/>
            <a:chExt cx="3193475" cy="695426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2" name="Graphic 11" descr="Test tubes">
              <a:extLst>
                <a:ext uri="{FF2B5EF4-FFF2-40B4-BE49-F238E27FC236}">
                  <a16:creationId xmlns:a16="http://schemas.microsoft.com/office/drawing/2014/main" id="{57BD2CFA-105C-4606-859E-A8413C62B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9450534" y="4155643"/>
              <a:ext cx="2798617" cy="2798617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300" y="1485147"/>
            <a:ext cx="184785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002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Nilai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 pH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Rockwell" panose="020606030202050204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</p:spPr>
            <p:txBody>
              <a:bodyPr/>
              <a:lstStyle/>
              <a:p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Nilai pH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sama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dengan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negatif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logaritma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konsentrasi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, secara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matematika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dituliskan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dengan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persamaan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: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  <a:blipFill>
                <a:blip r:embed="rId2"/>
                <a:stretch>
                  <a:fillRect l="-1310" t="-2241" r="-2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5EB226A9-D9EE-4576-B6BE-BA2E94C161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936181" y="0"/>
            <a:ext cx="3890553" cy="6904758"/>
            <a:chOff x="8936181" y="0"/>
            <a:chExt cx="3890553" cy="69047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Microscope">
              <a:extLst>
                <a:ext uri="{FF2B5EF4-FFF2-40B4-BE49-F238E27FC236}">
                  <a16:creationId xmlns:a16="http://schemas.microsoft.com/office/drawing/2014/main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flipH="1">
              <a:off x="8936181" y="3014205"/>
              <a:ext cx="3890553" cy="3890553"/>
            </a:xfrm>
            <a:prstGeom prst="rect">
              <a:avLst/>
            </a:prstGeom>
          </p:spPr>
        </p:pic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ounded Rectangle 11"/>
              <p:cNvSpPr/>
              <p:nvPr/>
            </p:nvSpPr>
            <p:spPr>
              <a:xfrm>
                <a:off x="887896" y="2464904"/>
                <a:ext cx="2915478" cy="75537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pH = -log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2400" dirty="0" smtClean="0"/>
                  <a:t>]</a:t>
                </a:r>
                <a:endParaRPr lang="en-US" sz="2400" dirty="0"/>
              </a:p>
            </p:txBody>
          </p:sp>
        </mc:Choice>
        <mc:Fallback>
          <p:sp>
            <p:nvSpPr>
              <p:cNvPr id="12" name="Rounded 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896" y="2464904"/>
                <a:ext cx="2915478" cy="755374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ounded Rectangle 12"/>
              <p:cNvSpPr/>
              <p:nvPr/>
            </p:nvSpPr>
            <p:spPr>
              <a:xfrm>
                <a:off x="887896" y="3644348"/>
                <a:ext cx="5049078" cy="20993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lvl="0" indent="-342900" algn="ctr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solidFill>
                      <a:prstClr val="white"/>
                    </a:solidFill>
                  </a:rPr>
                  <a:t>Jika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prstClr val="white"/>
                    </a:solidFill>
                  </a:rPr>
                  <a:t>] = 1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prstClr val="white"/>
                    </a:solidFill>
                  </a:rPr>
                  <a:t>, maka pH = n</a:t>
                </a:r>
              </a:p>
              <a:p>
                <a:pPr marL="342900" lvl="0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solidFill>
                      <a:prstClr val="white"/>
                    </a:solidFill>
                  </a:rPr>
                  <a:t> </a:t>
                </a:r>
                <a:r>
                  <a:rPr lang="en-US" sz="2400" dirty="0">
                    <a:solidFill>
                      <a:prstClr val="white"/>
                    </a:solidFill>
                  </a:rPr>
                  <a:t>Jika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prstClr val="white"/>
                    </a:solidFill>
                  </a:rPr>
                  <a:t>] = </a:t>
                </a:r>
                <a:r>
                  <a:rPr lang="en-US" sz="2400" dirty="0" smtClean="0">
                    <a:solidFill>
                      <a:prstClr val="white"/>
                    </a:solidFill>
                  </a:rPr>
                  <a:t>a </a:t>
                </a:r>
                <a:r>
                  <a:rPr lang="en-US" sz="2400" dirty="0">
                    <a:solidFill>
                      <a:prstClr val="white"/>
                    </a:solidFill>
                  </a:rPr>
                  <a:t>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prstClr val="white"/>
                    </a:solidFill>
                  </a:rPr>
                  <a:t>, maka pH = </a:t>
                </a:r>
                <a:r>
                  <a:rPr lang="en-US" sz="2400" dirty="0" smtClean="0">
                    <a:solidFill>
                      <a:prstClr val="white"/>
                    </a:solidFill>
                  </a:rPr>
                  <a:t>n – log a</a:t>
                </a:r>
                <a:endParaRPr lang="en-US" sz="2400" dirty="0">
                  <a:solidFill>
                    <a:prstClr val="white"/>
                  </a:solidFill>
                </a:endParaRPr>
              </a:p>
              <a:p>
                <a:pPr marL="342900" lvl="0" indent="-342900">
                  <a:buFont typeface="Arial" panose="020B0604020202020204" pitchFamily="34" charset="0"/>
                  <a:buChar char="•"/>
                </a:pPr>
                <a:r>
                  <a:rPr lang="en-US" sz="2400" dirty="0" err="1" smtClean="0">
                    <a:solidFill>
                      <a:prstClr val="white"/>
                    </a:solidFill>
                  </a:rPr>
                  <a:t>Sebaliknya</a:t>
                </a:r>
                <a:r>
                  <a:rPr lang="en-US" sz="2400" dirty="0" smtClean="0">
                    <a:solidFill>
                      <a:prstClr val="white"/>
                    </a:solidFill>
                  </a:rPr>
                  <a:t>, </a:t>
                </a:r>
                <a:r>
                  <a:rPr lang="en-US" sz="2400" dirty="0" err="1" smtClean="0">
                    <a:solidFill>
                      <a:prstClr val="white"/>
                    </a:solidFill>
                  </a:rPr>
                  <a:t>jika</a:t>
                </a:r>
                <a:r>
                  <a:rPr lang="en-US" sz="2400" dirty="0" smtClean="0">
                    <a:solidFill>
                      <a:prstClr val="white"/>
                    </a:solidFill>
                  </a:rPr>
                  <a:t> pH = n, maka </a:t>
                </a:r>
                <a:r>
                  <a:rPr lang="en-US" sz="2400" dirty="0">
                    <a:solidFill>
                      <a:prstClr val="white"/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prstClr val="white"/>
                    </a:solidFill>
                  </a:rPr>
                  <a:t>] </a:t>
                </a:r>
                <a:r>
                  <a:rPr lang="en-US" sz="2400" dirty="0" smtClean="0">
                    <a:solidFill>
                      <a:prstClr val="white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dirty="0">
                  <a:solidFill>
                    <a:prstClr val="white"/>
                  </a:solidFill>
                </a:endParaRPr>
              </a:p>
            </p:txBody>
          </p:sp>
        </mc:Choice>
        <mc:Fallback>
          <p:sp>
            <p:nvSpPr>
              <p:cNvPr id="13" name="Rounded 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896" y="3644348"/>
                <a:ext cx="5049078" cy="2099372"/>
              </a:xfrm>
              <a:prstGeom prst="roundRect">
                <a:avLst/>
              </a:prstGeom>
              <a:blipFill>
                <a:blip r:embed="rId6"/>
                <a:stretch>
                  <a:fillRect b="-23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7033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Nilai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 pOH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Rockwell" panose="020606030202050204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</p:spPr>
            <p:txBody>
              <a:bodyPr/>
              <a:lstStyle/>
              <a:p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Analogi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dari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pH (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sebagai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cara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untuk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menyatakan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konsentrasi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), maka pOH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menyatakan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konsentrasi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,juga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dinyatakan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dengan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cara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yang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sama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yaitu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pOH: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  <a:blipFill>
                <a:blip r:embed="rId2"/>
                <a:stretch>
                  <a:fillRect l="-1310" t="-2241" r="-18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5EB226A9-D9EE-4576-B6BE-BA2E94C161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936181" y="0"/>
            <a:ext cx="3890553" cy="6904758"/>
            <a:chOff x="8936181" y="0"/>
            <a:chExt cx="3890553" cy="69047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Microscope">
              <a:extLst>
                <a:ext uri="{FF2B5EF4-FFF2-40B4-BE49-F238E27FC236}">
                  <a16:creationId xmlns:a16="http://schemas.microsoft.com/office/drawing/2014/main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flipH="1">
              <a:off x="8936181" y="3014205"/>
              <a:ext cx="3890553" cy="3890553"/>
            </a:xfrm>
            <a:prstGeom prst="rect">
              <a:avLst/>
            </a:prstGeom>
          </p:spPr>
        </p:pic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ounded Rectangle 11"/>
              <p:cNvSpPr/>
              <p:nvPr/>
            </p:nvSpPr>
            <p:spPr>
              <a:xfrm>
                <a:off x="954157" y="3246580"/>
                <a:ext cx="2915478" cy="75537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pOH = -log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𝑂𝐻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2400" dirty="0" smtClean="0"/>
                  <a:t>]</a:t>
                </a:r>
                <a:endParaRPr lang="en-US" sz="2400" dirty="0"/>
              </a:p>
            </p:txBody>
          </p:sp>
        </mc:Choice>
        <mc:Fallback>
          <p:sp>
            <p:nvSpPr>
              <p:cNvPr id="12" name="Rounded 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157" y="3246580"/>
                <a:ext cx="2915478" cy="755374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1362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Contoh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Rockwell" panose="020606030202050204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</p:spPr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Jika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konsentrasi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ion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]= 0,1 M maka pH = ….?</a:t>
                </a:r>
              </a:p>
              <a:p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 ]= 0,1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M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 10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1</m:t>
                    </m:r>
                    <m:sSup>
                      <m:sSupPr>
                        <m:ctrlPr>
                          <a:rPr lang="en-US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M</a:t>
                </a:r>
              </a:p>
              <a:p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pH = -log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] = -log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= 1</a:t>
                </a:r>
              </a:p>
              <a:p>
                <a:pPr marL="0" lvl="0" indent="0">
                  <a:buNone/>
                </a:pP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2. Jika </a:t>
                </a:r>
                <a:r>
                  <a:rPr lang="en-US" dirty="0" err="1">
                    <a:solidFill>
                      <a:srgbClr val="5B9BD5">
                        <a:lumMod val="50000"/>
                      </a:srgbClr>
                    </a:solidFill>
                  </a:rPr>
                  <a:t>konsentrasi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 ion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 ]=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0,05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M maka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pOH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=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….?</a:t>
                </a:r>
              </a:p>
              <a:p>
                <a:pPr lvl="0"/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 ]=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0,05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M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 10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M</a:t>
                </a:r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lvl="0"/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pH = -log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[O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= -log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 10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=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2 – log 5.</a:t>
                </a:r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3. Jika pH = 3, maka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 ]=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…?</a:t>
                </a:r>
              </a:p>
              <a:p>
                <a:pPr lvl="0"/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]=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5B9BD5">
                            <a:lumMod val="50000"/>
                          </a:srgbClr>
                        </a:solidFill>
                        <a:latin typeface="Cambria Math" panose="02040503050406030204" pitchFamily="18" charset="0"/>
                      </a:rPr>
                      <m:t>1</m:t>
                    </m:r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= 0,001 M</a:t>
                </a:r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lvl="0"/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endParaRPr lang="en-US" dirty="0" smtClean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  <a:blipFill>
                <a:blip r:embed="rId2"/>
                <a:stretch>
                  <a:fillRect l="-1528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5EB226A9-D9EE-4576-B6BE-BA2E94C161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936181" y="0"/>
            <a:ext cx="3890553" cy="6904758"/>
            <a:chOff x="8936181" y="0"/>
            <a:chExt cx="3890553" cy="69047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Microscope">
              <a:extLst>
                <a:ext uri="{FF2B5EF4-FFF2-40B4-BE49-F238E27FC236}">
                  <a16:creationId xmlns:a16="http://schemas.microsoft.com/office/drawing/2014/main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flipH="1">
              <a:off x="8936181" y="3014205"/>
              <a:ext cx="3890553" cy="38905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3164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0742257-3980-4551-868A-26DC3CB821E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521284" y="365125"/>
                <a:ext cx="8378529" cy="1027257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  <a:latin typeface="Rockwell" panose="02060603020205020403" pitchFamily="18" charset="0"/>
                  </a:rPr>
                  <a:t>Tetapan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  <a:latin typeface="Rockwell" panose="02060603020205020403" pitchFamily="18" charset="0"/>
                  </a:rPr>
                  <a:t>Kesetimbangan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  <a:latin typeface="Rockwell" panose="02060603020205020403" pitchFamily="18" charset="0"/>
                  </a:rPr>
                  <a:t> Air (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  <a:latin typeface="Rockwell" panose="02060603020205020403" pitchFamily="18" charset="0"/>
                  </a:rPr>
                  <a:t> )</a:t>
                </a:r>
                <a:endParaRPr lang="en-US" dirty="0">
                  <a:solidFill>
                    <a:schemeClr val="accent5">
                      <a:lumMod val="50000"/>
                    </a:schemeClr>
                  </a:solidFill>
                  <a:latin typeface="Rockwell" panose="02060603020205020403" pitchFamily="18" charset="0"/>
                </a:endParaRP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0742257-3980-4551-868A-26DC3CB821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21284" y="365125"/>
                <a:ext cx="8378529" cy="1027257"/>
              </a:xfrm>
              <a:blipFill>
                <a:blip r:embed="rId2"/>
                <a:stretch>
                  <a:fillRect l="-2620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Reaksi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kesetimbangan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air: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𝐻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O (l)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↔</m:t>
                    </m:r>
                    <m:r>
                      <a:rPr lang="en-US" sz="2400" b="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𝐻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aq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𝑂𝐻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(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aq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</a:t>
                </a:r>
              </a:p>
              <a:p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Dari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persamaan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diatas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didapat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tetapan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kesetimbangan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air: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𝐾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[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𝐻</m:t>
                        </m:r>
                      </m:e>
                      <m:sup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]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𝑂𝐻</m:t>
                        </m:r>
                      </m:e>
                      <m:sup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]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[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𝐻</m:t>
                        </m:r>
                      </m:e>
                      <m:sub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O ]</a:t>
                </a:r>
                <a:endParaRPr lang="en-US" sz="2400" dirty="0">
                  <a:solidFill>
                    <a:schemeClr val="accent5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en-US" sz="24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Oleh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karena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𝐻</m:t>
                        </m:r>
                      </m:e>
                      <m:sub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O] </a:t>
                </a:r>
                <a:r>
                  <a:rPr lang="en-US" sz="2400" dirty="0" err="1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dianggap</a:t>
                </a:r>
                <a:r>
                  <a:rPr lang="en-US" sz="2400" dirty="0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konstan</a:t>
                </a:r>
                <a:r>
                  <a:rPr lang="en-US" sz="2400" dirty="0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maka </a:t>
                </a:r>
                <a:r>
                  <a:rPr lang="en-US" sz="2400" dirty="0" err="1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hasil</a:t>
                </a:r>
                <a:r>
                  <a:rPr lang="en-US" sz="2400" dirty="0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perkalian</a:t>
                </a:r>
                <a:r>
                  <a:rPr lang="en-US" sz="2400" dirty="0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𝐾</m:t>
                        </m:r>
                      </m:e>
                      <m:sub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dengan </a:t>
                </a:r>
                <a:r>
                  <a:rPr lang="en-US" sz="2400" dirty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𝐻</m:t>
                        </m:r>
                      </m:e>
                      <m:sub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O</a:t>
                </a:r>
                <a:r>
                  <a:rPr lang="en-US" sz="2400" dirty="0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] </a:t>
                </a:r>
                <a:r>
                  <a:rPr lang="en-US" sz="2400" dirty="0" err="1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merupakan</a:t>
                </a:r>
                <a:r>
                  <a:rPr lang="en-US" sz="2400" dirty="0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suatu</a:t>
                </a:r>
                <a:r>
                  <a:rPr lang="en-US" sz="2400" dirty="0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konstanta</a:t>
                </a:r>
                <a:r>
                  <a:rPr lang="en-US" sz="2400" dirty="0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yang </a:t>
                </a:r>
                <a:r>
                  <a:rPr lang="en-US" sz="2400" dirty="0" err="1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disebut</a:t>
                </a:r>
                <a:r>
                  <a:rPr lang="en-US" sz="2400" dirty="0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konstanta</a:t>
                </a:r>
                <a:r>
                  <a:rPr lang="en-US" sz="2400" dirty="0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kesetimbangan</a:t>
                </a:r>
                <a:r>
                  <a:rPr lang="en-US" sz="2400" dirty="0" smtClean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air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𝐾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</a:t>
                </a: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𝐾</m:t>
                        </m:r>
                      </m:e>
                      <m:sub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en-US" sz="2400" dirty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[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𝐻</m:t>
                        </m:r>
                      </m:e>
                      <m:sup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]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𝑂𝐻</m:t>
                        </m:r>
                      </m:e>
                      <m:sup>
                        <m:r>
                          <a:rPr lang="en-US" sz="24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rgbClr val="5B9BD5">
                        <a:lumMod val="5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]</a:t>
                </a:r>
              </a:p>
              <a:p>
                <a:endParaRPr lang="en-US" sz="2400" dirty="0" smtClean="0">
                  <a:solidFill>
                    <a:schemeClr val="accent5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0" indent="0">
                  <a:buNone/>
                </a:pPr>
                <a:endParaRPr lang="en-US" sz="2400" dirty="0">
                  <a:solidFill>
                    <a:schemeClr val="accent5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  <a:blipFill>
                <a:blip r:embed="rId3"/>
                <a:stretch>
                  <a:fillRect l="-1019" t="-1961" r="-1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9C15E21A-C111-4D39-BB47-E83988E5A0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055676" y="0"/>
            <a:ext cx="3193475" cy="6954260"/>
            <a:chOff x="9055676" y="0"/>
            <a:chExt cx="3193475" cy="695426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2" name="Graphic 11" descr="Test tubes">
              <a:extLst>
                <a:ext uri="{FF2B5EF4-FFF2-40B4-BE49-F238E27FC236}">
                  <a16:creationId xmlns:a16="http://schemas.microsoft.com/office/drawing/2014/main" id="{57BD2CFA-105C-4606-859E-A8413C62B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9450534" y="4155643"/>
              <a:ext cx="2798617" cy="2798617"/>
            </a:xfrm>
            <a:prstGeom prst="rect">
              <a:avLst/>
            </a:prstGeom>
          </p:spPr>
        </p:pic>
      </p:grpSp>
      <p:cxnSp>
        <p:nvCxnSpPr>
          <p:cNvPr id="14" name="Straight Connector 13"/>
          <p:cNvCxnSpPr/>
          <p:nvPr/>
        </p:nvCxnSpPr>
        <p:spPr>
          <a:xfrm flipV="1">
            <a:off x="1298714" y="3220279"/>
            <a:ext cx="2001078" cy="13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90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0742257-3980-4551-868A-26DC3CB821E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521284" y="365125"/>
                <a:ext cx="8378529" cy="1027257"/>
              </a:xfrm>
            </p:spPr>
            <p:txBody>
              <a:bodyPr/>
              <a:lstStyle/>
              <a:p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  <a:latin typeface="Rockwell" panose="02060603020205020403" pitchFamily="18" charset="0"/>
                  </a:rPr>
                  <a:t>Hubungan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𝐻</m:t>
                        </m:r>
                      </m:e>
                      <m:sup>
                        <m:r>
                          <a:rPr lang="en-US" sz="28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  <a:latin typeface="Rockwell" panose="02060603020205020403" pitchFamily="18" charset="0"/>
                  </a:rPr>
                  <a:t>] dan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𝑂</m:t>
                        </m:r>
                        <m:r>
                          <a:rPr lang="en-US" sz="28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𝐻</m:t>
                        </m:r>
                      </m:e>
                      <m:sup>
                        <m:r>
                          <a:rPr lang="en-US" sz="2800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  <a:latin typeface="Rockwell" panose="02060603020205020403" pitchFamily="18" charset="0"/>
                  </a:rPr>
                  <a:t>]</a:t>
                </a:r>
                <a:endParaRPr lang="en-US" dirty="0">
                  <a:solidFill>
                    <a:schemeClr val="accent5">
                      <a:lumMod val="50000"/>
                    </a:schemeClr>
                  </a:solidFill>
                  <a:latin typeface="Rockwell" panose="02060603020205020403" pitchFamily="18" charset="0"/>
                </a:endParaRP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0742257-3980-4551-868A-26DC3CB821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21284" y="365125"/>
                <a:ext cx="8378529" cy="1027257"/>
              </a:xfrm>
              <a:blipFill>
                <a:blip r:embed="rId2"/>
                <a:stretch>
                  <a:fillRect l="-2984" t="-2381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</p:spPr>
            <p:txBody>
              <a:bodyPr/>
              <a:lstStyle/>
              <a:p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Dalam air murni (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larutan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netral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), pH = 7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pH =7, maka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]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M</a:t>
                </a:r>
              </a:p>
              <a:p>
                <a:pPr marL="0" lvl="0" indent="0">
                  <a:buNone/>
                </a:pP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pOH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=7, maka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[O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M</a:t>
                </a:r>
              </a:p>
              <a:p>
                <a:pPr lvl="0"/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Dalam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air murni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sama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besar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dengan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maka:</a:t>
                </a:r>
              </a:p>
              <a:p>
                <a:pPr marL="0" lvl="0" indent="0">
                  <a:buNone/>
                </a:pP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= [O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5B9BD5">
                            <a:lumMod val="50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</m:t>
                    </m:r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Sehingga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diperoleh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:</a:t>
                </a: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=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[O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</a:t>
                </a:r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sup>
                    </m:sSup>
                  </m:oMath>
                </a14:m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lvl="0"/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  <a:blipFill>
                <a:blip r:embed="rId3"/>
                <a:stretch>
                  <a:fillRect l="-1528" t="-2241" r="-1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5EB226A9-D9EE-4576-B6BE-BA2E94C161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936181" y="0"/>
            <a:ext cx="3890553" cy="6904758"/>
            <a:chOff x="8936181" y="0"/>
            <a:chExt cx="3890553" cy="69047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Microscope">
              <a:extLst>
                <a:ext uri="{FF2B5EF4-FFF2-40B4-BE49-F238E27FC236}">
                  <a16:creationId xmlns:a16="http://schemas.microsoft.com/office/drawing/2014/main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8936181" y="3014205"/>
              <a:ext cx="3890553" cy="38905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48791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Hubungan pH dengan pOH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Rockwell" panose="020606030202050204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Hubungan pH dengan pOH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dapat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diturunkan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dari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persamaan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tetapan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kesetimbangan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air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)</a:t>
                </a: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 =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[O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</a:t>
                </a:r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lvl="0"/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Jika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kedua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ruas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persamaan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ini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diambil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harga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logaritmanya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, maka </a:t>
                </a:r>
                <a:r>
                  <a:rPr lang="en-US" dirty="0" err="1" smtClean="0">
                    <a:solidFill>
                      <a:srgbClr val="5B9BD5">
                        <a:lumMod val="50000"/>
                      </a:srgbClr>
                    </a:solidFill>
                  </a:rPr>
                  <a:t>diperoleh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:</a:t>
                </a:r>
              </a:p>
              <a:p>
                <a:pPr marL="0" lvl="0" indent="0">
                  <a:buNone/>
                </a:pP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-log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 =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-log ([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[O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]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)</a:t>
                </a:r>
              </a:p>
              <a:p>
                <a:pPr marL="0" lvl="0" indent="0">
                  <a:buNone/>
                </a:pP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-log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 = </a:t>
                </a:r>
                <a:r>
                  <a:rPr lang="en-US" dirty="0">
                    <a:solidFill>
                      <a:srgbClr val="5B9BD5">
                        <a:lumMod val="50000"/>
                      </a:srgbClr>
                    </a:solidFill>
                  </a:rPr>
                  <a:t>-log </a:t>
                </a: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] + - log [O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]</a:t>
                </a:r>
              </a:p>
              <a:p>
                <a:pPr lvl="0"/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Dengan p = -log, maka:</a:t>
                </a:r>
              </a:p>
              <a:p>
                <a:pPr marL="0" lvl="0" indent="0">
                  <a:buNone/>
                </a:pPr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p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solidFill>
                              <a:srgbClr val="5B9BD5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5B9BD5">
                        <a:lumMod val="50000"/>
                      </a:srgbClr>
                    </a:solidFill>
                  </a:rPr>
                  <a:t> = pH + pOH</a:t>
                </a:r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lvl="0"/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lvl="0" indent="0">
                  <a:buNone/>
                </a:pPr>
                <a:endParaRPr lang="en-US" dirty="0" smtClean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lvl="0"/>
                <a:endParaRPr lang="en-US" dirty="0">
                  <a:solidFill>
                    <a:srgbClr val="5B9BD5">
                      <a:lumMod val="50000"/>
                    </a:srgbClr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7E0B0F-4D29-4786-B2AB-B84D9F8B5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1284" y="1392382"/>
                <a:ext cx="8378529" cy="4351338"/>
              </a:xfrm>
              <a:blipFill>
                <a:blip r:embed="rId2"/>
                <a:stretch>
                  <a:fillRect l="-1528" t="-2241" b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5EB226A9-D9EE-4576-B6BE-BA2E94C161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936181" y="0"/>
            <a:ext cx="3890553" cy="6904758"/>
            <a:chOff x="8936181" y="0"/>
            <a:chExt cx="3890553" cy="69047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Microscope">
              <a:extLst>
                <a:ext uri="{FF2B5EF4-FFF2-40B4-BE49-F238E27FC236}">
                  <a16:creationId xmlns:a16="http://schemas.microsoft.com/office/drawing/2014/main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flipH="1">
              <a:off x="8936181" y="3014205"/>
              <a:ext cx="3890553" cy="38905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08611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0</TotalTime>
  <Words>203</Words>
  <Application>Microsoft Office PowerPoint</Application>
  <PresentationFormat>Widescreen</PresentationFormat>
  <Paragraphs>112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Rockwell</vt:lpstr>
      <vt:lpstr>Tahoma</vt:lpstr>
      <vt:lpstr>Office Theme</vt:lpstr>
      <vt:lpstr>Konsep pH,pOH dan pKW</vt:lpstr>
      <vt:lpstr>Perhatikan gambar berikut!</vt:lpstr>
      <vt:lpstr>Nilai pH</vt:lpstr>
      <vt:lpstr>Nilai pH</vt:lpstr>
      <vt:lpstr>Nilai pOH</vt:lpstr>
      <vt:lpstr>Contoh</vt:lpstr>
      <vt:lpstr>Tetapan Kesetimbangan Air ( K_w )</vt:lpstr>
      <vt:lpstr>Hubungan [H^+] dan [〖OH〗^-]</vt:lpstr>
      <vt:lpstr>Hubungan pH dengan pOH</vt:lpstr>
      <vt:lpstr>Hubungan pH dengan pOH</vt:lpstr>
      <vt:lpstr>Hubungan pH dengan pOH</vt:lpstr>
      <vt:lpstr>Skala pH</vt:lpstr>
      <vt:lpstr>Tugas Individu</vt:lpstr>
      <vt:lpstr>Tugas Individu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2025-04-13T19:33:30Z</dcterms:created>
  <dcterms:modified xsi:type="dcterms:W3CDTF">2025-04-13T22:38:15Z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