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184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Rockwell" panose="02060603020205020403" pitchFamily="18" charset="0"/>
              </a:rPr>
              <a:t>Konsep</a:t>
            </a:r>
            <a:r>
              <a:rPr lang="en-US" sz="8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Rockwell" panose="02060603020205020403" pitchFamily="18" charset="0"/>
              </a:rPr>
              <a:t>pH,pOH</a:t>
            </a:r>
            <a:r>
              <a:rPr lang="en-US" sz="8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dan </a:t>
            </a:r>
            <a:r>
              <a:rPr lang="en-US" sz="8000" dirty="0" err="1" smtClean="0">
                <a:solidFill>
                  <a:schemeClr val="bg1"/>
                </a:solidFill>
                <a:latin typeface="Rockwell" panose="02060603020205020403" pitchFamily="18" charset="0"/>
              </a:rPr>
              <a:t>pKW</a:t>
            </a:r>
            <a:endParaRPr lang="en-US" sz="8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28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</a:t>
            </a:r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Itsnawati</a:t>
            </a:r>
            <a:r>
              <a:rPr lang="en-US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S.P.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Hubungan pH dengan pOH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T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etapan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kesetimbangan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air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, maka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14</a:t>
                </a:r>
              </a:p>
              <a:p>
                <a:pPr lvl="0"/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Sehingga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diperoleh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: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pH + pOH = 14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52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152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Hubungan pH dengan pOH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Berapakah [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dalam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larutan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jika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diketahui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M?</a:t>
                </a:r>
              </a:p>
              <a:p>
                <a:pPr marL="0" lvl="0" indent="0">
                  <a:buNone/>
                </a:pP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Jawab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:</a:t>
                </a:r>
              </a:p>
              <a:p>
                <a:pPr marL="0" lvl="0" indent="0">
                  <a:buNone/>
                </a:pP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Dalam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larutan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berair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berlaku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: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Jika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, maka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  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endParaRPr lang="en-US" i="1" dirty="0" smtClean="0">
                  <a:solidFill>
                    <a:srgbClr val="5B9BD5">
                      <a:lumMod val="50000"/>
                    </a:srgbClr>
                  </a:solidFill>
                  <a:latin typeface="Cambria Math" panose="02040503050406030204" pitchFamily="18" charset="0"/>
                </a:endParaRP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M</a:t>
                </a: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310" t="-280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/>
        </p:nvCxnSpPr>
        <p:spPr>
          <a:xfrm>
            <a:off x="1789043" y="4760698"/>
            <a:ext cx="1298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2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Skala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pH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/>
          </a:bodyPr>
          <a:lstStyle/>
          <a:p>
            <a:pPr lvl="0"/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82" y="1538156"/>
            <a:ext cx="7899659" cy="420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Tugas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Individu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>
                <a:normAutofit/>
              </a:bodyPr>
              <a:lstStyle/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Catat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materi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berikut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di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buku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catatan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kalian dan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kerjakan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latihan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soal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berikut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!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Apa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yang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dimaksud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dengan pH?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Berpakah pH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larutan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jika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diketahui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= 0,8 M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Berpakah pH </a:t>
                </a:r>
                <a:r>
                  <a:rPr lang="en-US" dirty="0" err="1">
                    <a:solidFill>
                      <a:srgbClr val="5B9BD5">
                        <a:lumMod val="50000"/>
                      </a:srgbClr>
                    </a:solidFill>
                  </a:rPr>
                  <a:t>larutan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>
                    <a:solidFill>
                      <a:srgbClr val="5B9BD5">
                        <a:lumMod val="50000"/>
                      </a:srgbClr>
                    </a:solidFill>
                  </a:rPr>
                  <a:t>jika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diketahui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 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0,0003 M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Berapakah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dalam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larutan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yang pH-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nya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:</a:t>
                </a:r>
              </a:p>
              <a:p>
                <a:pPr marL="514350" lvl="0" indent="-514350">
                  <a:buAutoNum type="alphaLcPeriod"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2</a:t>
                </a:r>
              </a:p>
              <a:p>
                <a:pPr marL="514350" lvl="0" indent="-514350">
                  <a:buAutoNum type="alphaLcPeriod"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3,5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528" t="-2381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843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Tugas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Individu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6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. Tentukan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dan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dalam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larutan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yang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nilai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pH-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nya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 4!</a:t>
                </a: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52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148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Thank You</a:t>
            </a:r>
            <a:endParaRPr lang="en-US" sz="8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(Enter your own creative tag line above)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Perhatikan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gambar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berikut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!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529135"/>
            <a:ext cx="8378529" cy="46478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Apakah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memiliki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derajat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keasaman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sama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???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ahoma"/>
              <a:ea typeface="Tahoma"/>
              <a:cs typeface="Tahoma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78" y="1529135"/>
            <a:ext cx="2358780" cy="1569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728" y="1529136"/>
            <a:ext cx="2522103" cy="15718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878" y="3272210"/>
            <a:ext cx="2381250" cy="19240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4521" y="3193458"/>
            <a:ext cx="2002802" cy="20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Nilai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pH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Sorensen (1868 – 19390),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ahli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kimia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Denmark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mengusulkan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konsep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menyatakan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derajat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keasaman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larutan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00" y="1485147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0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Nilai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pH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Nilai pH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sama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dengan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negatif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logaritma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konsentrasi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, secara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matematika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dituliskan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dengan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persamaan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310" t="-2241" r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le 11"/>
              <p:cNvSpPr/>
              <p:nvPr/>
            </p:nvSpPr>
            <p:spPr>
              <a:xfrm>
                <a:off x="887896" y="2464904"/>
                <a:ext cx="2915478" cy="75537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pH = -log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96" y="2464904"/>
                <a:ext cx="2915478" cy="7553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ounded Rectangle 12"/>
              <p:cNvSpPr/>
              <p:nvPr/>
            </p:nvSpPr>
            <p:spPr>
              <a:xfrm>
                <a:off x="887896" y="3644348"/>
                <a:ext cx="5049078" cy="20993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lvl="0" indent="-342900" algn="ctr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prstClr val="white"/>
                    </a:solidFill>
                  </a:rPr>
                  <a:t>Jika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white"/>
                    </a:solidFill>
                  </a:rPr>
                  <a:t>] = 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white"/>
                    </a:solidFill>
                  </a:rPr>
                  <a:t>, maka pH = n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prstClr val="white"/>
                    </a:solidFill>
                  </a:rPr>
                  <a:t> </a:t>
                </a:r>
                <a:r>
                  <a:rPr lang="en-US" sz="2400" dirty="0">
                    <a:solidFill>
                      <a:prstClr val="white"/>
                    </a:solidFill>
                  </a:rPr>
                  <a:t>Jika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] = 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a </a:t>
                </a:r>
                <a:r>
                  <a:rPr lang="en-US" sz="2400" dirty="0">
                    <a:solidFill>
                      <a:prstClr val="white"/>
                    </a:solidFill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, maka pH = 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n – log a</a:t>
                </a:r>
                <a:endParaRPr lang="en-US" sz="2400" dirty="0">
                  <a:solidFill>
                    <a:prstClr val="white"/>
                  </a:solidFill>
                </a:endParaRP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400" dirty="0" err="1" smtClean="0">
                    <a:solidFill>
                      <a:prstClr val="white"/>
                    </a:solidFill>
                  </a:rPr>
                  <a:t>Sebaliknya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, </a:t>
                </a:r>
                <a:r>
                  <a:rPr lang="en-US" sz="2400" dirty="0" err="1" smtClean="0">
                    <a:solidFill>
                      <a:prstClr val="white"/>
                    </a:solidFill>
                  </a:rPr>
                  <a:t>jika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 pH = n, maka </a:t>
                </a:r>
                <a:r>
                  <a:rPr lang="en-US" sz="2400" dirty="0">
                    <a:solidFill>
                      <a:prstClr val="white"/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] 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white"/>
                  </a:solidFill>
                </a:endParaRPr>
              </a:p>
            </p:txBody>
          </p:sp>
        </mc:Choice>
        <mc:Fallback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96" y="3644348"/>
                <a:ext cx="5049078" cy="2099372"/>
              </a:xfrm>
              <a:prstGeom prst="roundRect">
                <a:avLst/>
              </a:prstGeom>
              <a:blipFill>
                <a:blip r:embed="rId6"/>
                <a:stretch>
                  <a:fillRect b="-2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03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Nilai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 pOH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Analogi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dari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pH (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sebagai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cara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untuk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menyatakan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konsentrasi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), maka pOH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menyatakan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konsentrasi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,juga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dinyatakan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dengan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cara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sama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yaitu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pOH: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310" t="-2241" r="-1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le 11"/>
              <p:cNvSpPr/>
              <p:nvPr/>
            </p:nvSpPr>
            <p:spPr>
              <a:xfrm>
                <a:off x="954157" y="3246580"/>
                <a:ext cx="2915478" cy="75537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pOH = -log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57" y="3246580"/>
                <a:ext cx="2915478" cy="75537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36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Contoh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Jika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konsentrasi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ion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]= 0,1 M maka pH = ….?</a:t>
                </a:r>
              </a:p>
              <a:p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]= 0,1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M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M</a:t>
                </a:r>
              </a:p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pH = -log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 = -log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= 1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2. Jika </a:t>
                </a:r>
                <a:r>
                  <a:rPr lang="en-US" dirty="0" err="1">
                    <a:solidFill>
                      <a:srgbClr val="5B9BD5">
                        <a:lumMod val="50000"/>
                      </a:srgbClr>
                    </a:solidFill>
                  </a:rPr>
                  <a:t>konsentrasi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ion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]=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0,05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M maka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pOH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….?</a:t>
                </a:r>
              </a:p>
              <a:p>
                <a:pPr lvl="0"/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]=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0,05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M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M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pH = -log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= -log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2 – log 5.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3. Jika pH = 3, maka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]=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…?</a:t>
                </a:r>
              </a:p>
              <a:p>
                <a:pPr lvl="0"/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= 0,001 M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endParaRPr lang="en-US" dirty="0" smtClean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528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316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742257-3980-4551-868A-26DC3CB821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21284" y="365125"/>
                <a:ext cx="8378529" cy="1027257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Tetapan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Kesetimbangan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 Air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 )</a:t>
                </a:r>
                <a:endParaRPr lang="en-US" dirty="0">
                  <a:solidFill>
                    <a:schemeClr val="accent5">
                      <a:lumMod val="50000"/>
                    </a:schemeClr>
                  </a:solidFill>
                  <a:latin typeface="Rockwell" panose="02060603020205020403" pitchFamily="18" charset="0"/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742257-3980-4551-868A-26DC3CB821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21284" y="365125"/>
                <a:ext cx="8378529" cy="1027257"/>
              </a:xfrm>
              <a:blipFill>
                <a:blip r:embed="rId2"/>
                <a:stretch>
                  <a:fillRect l="-2620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Reaksi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kesetimbangan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air: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 (l)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↔</m:t>
                    </m:r>
                    <m:r>
                      <a:rPr lang="en-US" sz="24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aq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𝑂𝐻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aq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  <a:p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Dari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persamaan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diatas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didapat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tetapan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kesetimbangan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air: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[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]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𝑂𝐻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[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 ]</a:t>
                </a: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24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Oleh</a:t>
                </a:r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karena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O]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dianggap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konstan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maka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hasil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perkalian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dengan </a:t>
                </a:r>
                <a:r>
                  <a:rPr lang="en-US" sz="2400" dirty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]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merupakan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suatu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konstanta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yang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disebut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konstanta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kesetimbangan</a:t>
                </a:r>
                <a:r>
                  <a:rPr lang="en-US" sz="2400" dirty="0" smtClean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air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𝐾</m:t>
                        </m:r>
                      </m:e>
                      <m:sub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5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= </a:t>
                </a:r>
                <a:r>
                  <a:rPr lang="en-US" sz="2400" dirty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[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𝐻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 panose="020B060403050404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]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𝑂𝐻</m:t>
                        </m:r>
                      </m:e>
                      <m:sup>
                        <m:r>
                          <a:rPr lang="en-US" sz="24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5B9BD5">
                        <a:lumMod val="50000"/>
                      </a:srgb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]</a:t>
                </a:r>
              </a:p>
              <a:p>
                <a:endParaRPr lang="en-US" sz="2400" dirty="0" smtClean="0">
                  <a:solidFill>
                    <a:schemeClr val="accent5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accent5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3"/>
                <a:stretch>
                  <a:fillRect l="-1019" t="-1961" r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  <p:cxnSp>
        <p:nvCxnSpPr>
          <p:cNvPr id="14" name="Straight Connector 13"/>
          <p:cNvCxnSpPr/>
          <p:nvPr/>
        </p:nvCxnSpPr>
        <p:spPr>
          <a:xfrm flipV="1">
            <a:off x="1298714" y="3220279"/>
            <a:ext cx="2001078" cy="13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742257-3980-4551-868A-26DC3CB821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521284" y="365125"/>
                <a:ext cx="8378529" cy="1027257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Hubungan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</m:t>
                        </m:r>
                      </m:e>
                      <m:sup>
                        <m: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] dan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</m:t>
                        </m:r>
                        <m: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</m:t>
                        </m:r>
                      </m:e>
                      <m:sup>
                        <m:r>
                          <a:rPr lang="en-US" sz="2800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  <a:latin typeface="Rockwell" panose="02060603020205020403" pitchFamily="18" charset="0"/>
                  </a:rPr>
                  <a:t>]</a:t>
                </a:r>
                <a:endParaRPr lang="en-US" dirty="0">
                  <a:solidFill>
                    <a:schemeClr val="accent5">
                      <a:lumMod val="50000"/>
                    </a:schemeClr>
                  </a:solidFill>
                  <a:latin typeface="Rockwell" panose="02060603020205020403" pitchFamily="18" charset="0"/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742257-3980-4551-868A-26DC3CB821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21284" y="365125"/>
                <a:ext cx="8378529" cy="1027257"/>
              </a:xfrm>
              <a:blipFill>
                <a:blip r:embed="rId2"/>
                <a:stretch>
                  <a:fillRect l="-2984" t="-2381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Dalam air murni (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larutan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netral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), pH = 7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pH =7, maka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]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M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pOH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=7, maka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M</a:t>
                </a:r>
              </a:p>
              <a:p>
                <a:pPr lvl="0"/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Dalam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air murni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sama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besar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dengan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maka: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= 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Sehingga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diperoleh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: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3"/>
                <a:stretch>
                  <a:fillRect l="-1528" t="-2241" r="-1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879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Hubungan pH dengan pOH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Hubungan pH dengan pOH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dapat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diturunkan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dari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persamaan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tetapan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kesetimbangan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air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)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Jika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kedua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ruas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persamaan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ini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diambil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harga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logaritmanya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, maka </a:t>
                </a:r>
                <a:r>
                  <a:rPr lang="en-US" dirty="0" err="1" smtClean="0">
                    <a:solidFill>
                      <a:srgbClr val="5B9BD5">
                        <a:lumMod val="50000"/>
                      </a:srgbClr>
                    </a:solidFill>
                  </a:rPr>
                  <a:t>diperoleh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: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-log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-log ([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]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)</a:t>
                </a:r>
              </a:p>
              <a:p>
                <a:pPr marL="0" lvl="0" indent="0">
                  <a:buNone/>
                </a:pP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-log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 = </a:t>
                </a:r>
                <a:r>
                  <a:rPr lang="en-US" dirty="0">
                    <a:solidFill>
                      <a:srgbClr val="5B9BD5">
                        <a:lumMod val="50000"/>
                      </a:srgbClr>
                    </a:solidFill>
                  </a:rPr>
                  <a:t>-log </a:t>
                </a: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 + - log [O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]</a:t>
                </a:r>
              </a:p>
              <a:p>
                <a:pPr lvl="0"/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Dengan p = -log, maka:</a:t>
                </a:r>
              </a:p>
              <a:p>
                <a:pPr marL="0" lvl="0" indent="0">
                  <a:buNone/>
                </a:pPr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5B9BD5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5B9BD5">
                        <a:lumMod val="50000"/>
                      </a:srgbClr>
                    </a:solidFill>
                  </a:rPr>
                  <a:t> = pH + pOH</a:t>
                </a: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lvl="0" indent="0">
                  <a:buNone/>
                </a:pPr>
                <a:endParaRPr lang="en-US" dirty="0" smtClean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lvl="0"/>
                <a:endParaRPr lang="en-US" dirty="0">
                  <a:solidFill>
                    <a:srgbClr val="5B9BD5">
                      <a:lumMod val="50000"/>
                    </a:srgb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7E0B0F-4D29-4786-B2AB-B84D9F8B54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284" y="1392382"/>
                <a:ext cx="8378529" cy="4351338"/>
              </a:xfrm>
              <a:blipFill>
                <a:blip r:embed="rId2"/>
                <a:stretch>
                  <a:fillRect l="-1528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861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203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Rockwell</vt:lpstr>
      <vt:lpstr>Tahoma</vt:lpstr>
      <vt:lpstr>Office Theme</vt:lpstr>
      <vt:lpstr>Konsep pH,pOH dan pKW</vt:lpstr>
      <vt:lpstr>Perhatikan gambar berikut!</vt:lpstr>
      <vt:lpstr>Nilai pH</vt:lpstr>
      <vt:lpstr>Nilai pH</vt:lpstr>
      <vt:lpstr>Nilai pOH</vt:lpstr>
      <vt:lpstr>Contoh</vt:lpstr>
      <vt:lpstr>Tetapan Kesetimbangan Air ( K_w )</vt:lpstr>
      <vt:lpstr>Hubungan [H^+] dan [〖OH〗^-]</vt:lpstr>
      <vt:lpstr>Hubungan pH dengan pOH</vt:lpstr>
      <vt:lpstr>Hubungan pH dengan pOH</vt:lpstr>
      <vt:lpstr>Hubungan pH dengan pOH</vt:lpstr>
      <vt:lpstr>Skala pH</vt:lpstr>
      <vt:lpstr>Tugas Individu</vt:lpstr>
      <vt:lpstr>Tugas Individu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2025-04-13T19:33:30Z</dcterms:created>
  <dcterms:modified xsi:type="dcterms:W3CDTF">2025-04-13T22:38:15Z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