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7" r:id="rId2"/>
    <p:sldMasterId id="2147483753" r:id="rId3"/>
    <p:sldMasterId id="2147483768" r:id="rId4"/>
    <p:sldMasterId id="2147483860" r:id="rId5"/>
  </p:sldMasterIdLst>
  <p:sldIdLst>
    <p:sldId id="277" r:id="rId6"/>
    <p:sldId id="262" r:id="rId7"/>
    <p:sldId id="264" r:id="rId8"/>
    <p:sldId id="259" r:id="rId9"/>
    <p:sldId id="261" r:id="rId10"/>
    <p:sldId id="266" r:id="rId11"/>
    <p:sldId id="267" r:id="rId12"/>
    <p:sldId id="268" r:id="rId13"/>
    <p:sldId id="269" r:id="rId14"/>
    <p:sldId id="27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5" d="100"/>
          <a:sy n="65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1EDCC-AE23-435D-8A06-90D58A79E7F4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AE8427-7EDC-492C-AF02-3B99ADBFA881}">
      <dgm:prSet phldrT="[Text]" custT="1"/>
      <dgm:spPr/>
      <dgm:t>
        <a:bodyPr/>
        <a:lstStyle/>
        <a:p>
          <a:r>
            <a:rPr lang="id-ID" sz="2200" dirty="0">
              <a:latin typeface="+mj-lt"/>
              <a:ea typeface="Adobe Fan Heiti Std B" pitchFamily="34" charset="-128"/>
            </a:rPr>
            <a:t>Keberadaan struktur  fisik dan batin </a:t>
          </a:r>
          <a:r>
            <a:rPr lang="id-ID" sz="2200">
              <a:latin typeface="+mj-lt"/>
              <a:ea typeface="Adobe Fan Heiti Std B" pitchFamily="34" charset="-128"/>
            </a:rPr>
            <a:t>puisi berbeda-beda dalam setiap jenis puisi, yaitu puisi lama dan puisi baru.  </a:t>
          </a:r>
          <a:endParaRPr lang="en-US" sz="2200" dirty="0"/>
        </a:p>
      </dgm:t>
    </dgm:pt>
    <dgm:pt modelId="{44F282DC-25D5-42FF-A5AE-4955C22D6DD1}" type="parTrans" cxnId="{7218FD00-95CF-4183-BA02-93BF5F7B38A9}">
      <dgm:prSet/>
      <dgm:spPr/>
      <dgm:t>
        <a:bodyPr/>
        <a:lstStyle/>
        <a:p>
          <a:endParaRPr lang="en-US" sz="2100"/>
        </a:p>
      </dgm:t>
    </dgm:pt>
    <dgm:pt modelId="{95D7CF95-04E4-4B25-9320-AA55A303BE5E}" type="sibTrans" cxnId="{7218FD00-95CF-4183-BA02-93BF5F7B38A9}">
      <dgm:prSet/>
      <dgm:spPr/>
      <dgm:t>
        <a:bodyPr/>
        <a:lstStyle/>
        <a:p>
          <a:endParaRPr lang="en-US" sz="2100"/>
        </a:p>
      </dgm:t>
    </dgm:pt>
    <dgm:pt modelId="{65356F91-7884-4157-9019-5263D1DBFA33}">
      <dgm:prSet phldrT="[Text]" custT="1"/>
      <dgm:spPr/>
      <dgm:t>
        <a:bodyPr/>
        <a:lstStyle/>
        <a:p>
          <a:r>
            <a:rPr lang="id-ID" sz="2200" dirty="0">
              <a:latin typeface="+mj-lt"/>
            </a:rPr>
            <a:t>Puisi dibangun oleh pilihan-pilihan kata yang menimbulkan imajinasi, rasa, dan kepekaan pembaca. Pilihan kata atau diksi</a:t>
          </a:r>
          <a:r>
            <a:rPr lang="en-US" sz="2200" dirty="0">
              <a:latin typeface="+mj-lt"/>
            </a:rPr>
            <a:t> </a:t>
          </a:r>
          <a:r>
            <a:rPr lang="id-ID" sz="2200" dirty="0">
              <a:latin typeface="+mj-lt"/>
            </a:rPr>
            <a:t>berhubungan erat dengan penggunaan kata konkret dan pengimajian. </a:t>
          </a:r>
          <a:endParaRPr lang="en-US" sz="2200" dirty="0"/>
        </a:p>
      </dgm:t>
    </dgm:pt>
    <dgm:pt modelId="{C6D09E9E-3208-42D4-BC75-8B409A5BAEA1}" type="parTrans" cxnId="{423F8E69-6AB7-41EA-9F26-AEB033ECAFE1}">
      <dgm:prSet/>
      <dgm:spPr/>
      <dgm:t>
        <a:bodyPr/>
        <a:lstStyle/>
        <a:p>
          <a:endParaRPr lang="en-US" sz="2100"/>
        </a:p>
      </dgm:t>
    </dgm:pt>
    <dgm:pt modelId="{4BBAA0AA-5393-438A-BAD1-F6E93B6BAC57}" type="sibTrans" cxnId="{423F8E69-6AB7-41EA-9F26-AEB033ECAFE1}">
      <dgm:prSet/>
      <dgm:spPr/>
      <dgm:t>
        <a:bodyPr/>
        <a:lstStyle/>
        <a:p>
          <a:endParaRPr lang="en-US" sz="2100"/>
        </a:p>
      </dgm:t>
    </dgm:pt>
    <dgm:pt modelId="{330DD8EC-3D3D-47B4-BB10-17E03287E299}" type="pres">
      <dgm:prSet presAssocID="{CBC1EDCC-AE23-435D-8A06-90D58A79E7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9D09E2-3133-45F8-B4A1-8A19A5EC0A40}" type="pres">
      <dgm:prSet presAssocID="{C4AE8427-7EDC-492C-AF02-3B99ADBFA881}" presName="parentLin" presStyleCnt="0"/>
      <dgm:spPr/>
    </dgm:pt>
    <dgm:pt modelId="{3BA94D10-C859-4703-8929-F57BA266DAA6}" type="pres">
      <dgm:prSet presAssocID="{C4AE8427-7EDC-492C-AF02-3B99ADBFA88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95EF9CD-0CE8-4EA1-A822-494DD6FAEB45}" type="pres">
      <dgm:prSet presAssocID="{C4AE8427-7EDC-492C-AF02-3B99ADBFA8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53BD1-8895-42D5-A8E2-632D19631CDA}" type="pres">
      <dgm:prSet presAssocID="{C4AE8427-7EDC-492C-AF02-3B99ADBFA881}" presName="negativeSpace" presStyleCnt="0"/>
      <dgm:spPr/>
    </dgm:pt>
    <dgm:pt modelId="{9144FC9B-9CC7-49E1-BB3A-D0E400D83BB9}" type="pres">
      <dgm:prSet presAssocID="{C4AE8427-7EDC-492C-AF02-3B99ADBFA881}" presName="childText" presStyleLbl="conFgAcc1" presStyleIdx="0" presStyleCnt="2">
        <dgm:presLayoutVars>
          <dgm:bulletEnabled val="1"/>
        </dgm:presLayoutVars>
      </dgm:prSet>
      <dgm:spPr/>
    </dgm:pt>
    <dgm:pt modelId="{F669CA7E-9E2A-4367-AA03-5D5BDED8B761}" type="pres">
      <dgm:prSet presAssocID="{95D7CF95-04E4-4B25-9320-AA55A303BE5E}" presName="spaceBetweenRectangles" presStyleCnt="0"/>
      <dgm:spPr/>
    </dgm:pt>
    <dgm:pt modelId="{C43FE690-E23B-4897-AF70-66809FA4DE47}" type="pres">
      <dgm:prSet presAssocID="{65356F91-7884-4157-9019-5263D1DBFA33}" presName="parentLin" presStyleCnt="0"/>
      <dgm:spPr/>
    </dgm:pt>
    <dgm:pt modelId="{D38AA9F2-4A24-48F2-AE33-564A2D9E477D}" type="pres">
      <dgm:prSet presAssocID="{65356F91-7884-4157-9019-5263D1DBFA3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5C88123-DB33-4B11-B77B-14C5FC69A86A}" type="pres">
      <dgm:prSet presAssocID="{65356F91-7884-4157-9019-5263D1DBFA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313D-232A-470E-90F1-BC7EF4BBFDA1}" type="pres">
      <dgm:prSet presAssocID="{65356F91-7884-4157-9019-5263D1DBFA33}" presName="negativeSpace" presStyleCnt="0"/>
      <dgm:spPr/>
    </dgm:pt>
    <dgm:pt modelId="{3A7F1F0A-7BC1-46B3-A292-B7267DED5A6A}" type="pres">
      <dgm:prSet presAssocID="{65356F91-7884-4157-9019-5263D1DBFA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814864F-D3EC-4EAC-B3CA-39F29AC6CCF0}" type="presOf" srcId="{CBC1EDCC-AE23-435D-8A06-90D58A79E7F4}" destId="{330DD8EC-3D3D-47B4-BB10-17E03287E299}" srcOrd="0" destOrd="0" presId="urn:microsoft.com/office/officeart/2005/8/layout/list1"/>
    <dgm:cxn modelId="{7218FD00-95CF-4183-BA02-93BF5F7B38A9}" srcId="{CBC1EDCC-AE23-435D-8A06-90D58A79E7F4}" destId="{C4AE8427-7EDC-492C-AF02-3B99ADBFA881}" srcOrd="0" destOrd="0" parTransId="{44F282DC-25D5-42FF-A5AE-4955C22D6DD1}" sibTransId="{95D7CF95-04E4-4B25-9320-AA55A303BE5E}"/>
    <dgm:cxn modelId="{423F8E69-6AB7-41EA-9F26-AEB033ECAFE1}" srcId="{CBC1EDCC-AE23-435D-8A06-90D58A79E7F4}" destId="{65356F91-7884-4157-9019-5263D1DBFA33}" srcOrd="1" destOrd="0" parTransId="{C6D09E9E-3208-42D4-BC75-8B409A5BAEA1}" sibTransId="{4BBAA0AA-5393-438A-BAD1-F6E93B6BAC57}"/>
    <dgm:cxn modelId="{7B6B5CF6-AFD1-4EBD-A948-3897A4A60161}" type="presOf" srcId="{65356F91-7884-4157-9019-5263D1DBFA33}" destId="{D38AA9F2-4A24-48F2-AE33-564A2D9E477D}" srcOrd="0" destOrd="0" presId="urn:microsoft.com/office/officeart/2005/8/layout/list1"/>
    <dgm:cxn modelId="{74606E97-7949-4A2B-8E09-F2CCC7AB5602}" type="presOf" srcId="{65356F91-7884-4157-9019-5263D1DBFA33}" destId="{15C88123-DB33-4B11-B77B-14C5FC69A86A}" srcOrd="1" destOrd="0" presId="urn:microsoft.com/office/officeart/2005/8/layout/list1"/>
    <dgm:cxn modelId="{7EDEA612-C352-416A-B241-A568C9EEC932}" type="presOf" srcId="{C4AE8427-7EDC-492C-AF02-3B99ADBFA881}" destId="{095EF9CD-0CE8-4EA1-A822-494DD6FAEB45}" srcOrd="1" destOrd="0" presId="urn:microsoft.com/office/officeart/2005/8/layout/list1"/>
    <dgm:cxn modelId="{BC61B60F-D7F7-425C-B1EB-F03EABA6F6F1}" type="presOf" srcId="{C4AE8427-7EDC-492C-AF02-3B99ADBFA881}" destId="{3BA94D10-C859-4703-8929-F57BA266DAA6}" srcOrd="0" destOrd="0" presId="urn:microsoft.com/office/officeart/2005/8/layout/list1"/>
    <dgm:cxn modelId="{BF8E1BC2-32F1-4746-BBEA-096EF8DB8BAB}" type="presParOf" srcId="{330DD8EC-3D3D-47B4-BB10-17E03287E299}" destId="{BC9D09E2-3133-45F8-B4A1-8A19A5EC0A40}" srcOrd="0" destOrd="0" presId="urn:microsoft.com/office/officeart/2005/8/layout/list1"/>
    <dgm:cxn modelId="{F443776C-62E3-41DE-B71C-18E2678F5E3A}" type="presParOf" srcId="{BC9D09E2-3133-45F8-B4A1-8A19A5EC0A40}" destId="{3BA94D10-C859-4703-8929-F57BA266DAA6}" srcOrd="0" destOrd="0" presId="urn:microsoft.com/office/officeart/2005/8/layout/list1"/>
    <dgm:cxn modelId="{BC6C65CB-93E3-463A-88F1-BCD27235F083}" type="presParOf" srcId="{BC9D09E2-3133-45F8-B4A1-8A19A5EC0A40}" destId="{095EF9CD-0CE8-4EA1-A822-494DD6FAEB45}" srcOrd="1" destOrd="0" presId="urn:microsoft.com/office/officeart/2005/8/layout/list1"/>
    <dgm:cxn modelId="{906BC076-1183-4BC3-8E0D-3CDC2E0A6F9C}" type="presParOf" srcId="{330DD8EC-3D3D-47B4-BB10-17E03287E299}" destId="{41153BD1-8895-42D5-A8E2-632D19631CDA}" srcOrd="1" destOrd="0" presId="urn:microsoft.com/office/officeart/2005/8/layout/list1"/>
    <dgm:cxn modelId="{45BB2304-5053-4495-8678-93F93CD13A88}" type="presParOf" srcId="{330DD8EC-3D3D-47B4-BB10-17E03287E299}" destId="{9144FC9B-9CC7-49E1-BB3A-D0E400D83BB9}" srcOrd="2" destOrd="0" presId="urn:microsoft.com/office/officeart/2005/8/layout/list1"/>
    <dgm:cxn modelId="{0FB24BA6-6A55-414A-A62F-42E5D222C0D6}" type="presParOf" srcId="{330DD8EC-3D3D-47B4-BB10-17E03287E299}" destId="{F669CA7E-9E2A-4367-AA03-5D5BDED8B761}" srcOrd="3" destOrd="0" presId="urn:microsoft.com/office/officeart/2005/8/layout/list1"/>
    <dgm:cxn modelId="{EB302CA7-14CC-4B94-8BF9-04A79B5DA929}" type="presParOf" srcId="{330DD8EC-3D3D-47B4-BB10-17E03287E299}" destId="{C43FE690-E23B-4897-AF70-66809FA4DE47}" srcOrd="4" destOrd="0" presId="urn:microsoft.com/office/officeart/2005/8/layout/list1"/>
    <dgm:cxn modelId="{96F12A22-6B50-45E3-B332-E04A87E7C2E4}" type="presParOf" srcId="{C43FE690-E23B-4897-AF70-66809FA4DE47}" destId="{D38AA9F2-4A24-48F2-AE33-564A2D9E477D}" srcOrd="0" destOrd="0" presId="urn:microsoft.com/office/officeart/2005/8/layout/list1"/>
    <dgm:cxn modelId="{5635F75D-ED6A-4C58-95BE-175DBBD6F146}" type="presParOf" srcId="{C43FE690-E23B-4897-AF70-66809FA4DE47}" destId="{15C88123-DB33-4B11-B77B-14C5FC69A86A}" srcOrd="1" destOrd="0" presId="urn:microsoft.com/office/officeart/2005/8/layout/list1"/>
    <dgm:cxn modelId="{7FF4D3CA-3CF9-418F-99D4-C34AD802911A}" type="presParOf" srcId="{330DD8EC-3D3D-47B4-BB10-17E03287E299}" destId="{99A7313D-232A-470E-90F1-BC7EF4BBFDA1}" srcOrd="5" destOrd="0" presId="urn:microsoft.com/office/officeart/2005/8/layout/list1"/>
    <dgm:cxn modelId="{A1C460D1-82D2-4067-8083-ADBFAC2EEF6C}" type="presParOf" srcId="{330DD8EC-3D3D-47B4-BB10-17E03287E299}" destId="{3A7F1F0A-7BC1-46B3-A292-B7267DED5A6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FC9B-9CC7-49E1-BB3A-D0E400D83BB9}">
      <dsp:nvSpPr>
        <dsp:cNvPr id="0" name=""/>
        <dsp:cNvSpPr/>
      </dsp:nvSpPr>
      <dsp:spPr>
        <a:xfrm>
          <a:off x="0" y="866075"/>
          <a:ext cx="792088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EF9CD-0CE8-4EA1-A822-494DD6FAEB45}">
      <dsp:nvSpPr>
        <dsp:cNvPr id="0" name=""/>
        <dsp:cNvSpPr/>
      </dsp:nvSpPr>
      <dsp:spPr>
        <a:xfrm>
          <a:off x="396044" y="9995"/>
          <a:ext cx="5544616" cy="1712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latin typeface="+mj-lt"/>
              <a:ea typeface="Adobe Fan Heiti Std B" pitchFamily="34" charset="-128"/>
            </a:rPr>
            <a:t>Keberadaan struktur  fisik dan batin </a:t>
          </a:r>
          <a:r>
            <a:rPr lang="id-ID" sz="2200" kern="1200">
              <a:latin typeface="+mj-lt"/>
              <a:ea typeface="Adobe Fan Heiti Std B" pitchFamily="34" charset="-128"/>
            </a:rPr>
            <a:t>puisi berbeda-beda dalam setiap jenis puisi, yaitu puisi lama dan puisi baru.  </a:t>
          </a:r>
          <a:endParaRPr lang="en-US" sz="2200" kern="1200" dirty="0"/>
        </a:p>
      </dsp:txBody>
      <dsp:txXfrm>
        <a:off x="479625" y="93576"/>
        <a:ext cx="5377454" cy="1544998"/>
      </dsp:txXfrm>
    </dsp:sp>
    <dsp:sp modelId="{3A7F1F0A-7BC1-46B3-A292-B7267DED5A6A}">
      <dsp:nvSpPr>
        <dsp:cNvPr id="0" name=""/>
        <dsp:cNvSpPr/>
      </dsp:nvSpPr>
      <dsp:spPr>
        <a:xfrm>
          <a:off x="0" y="3496956"/>
          <a:ext cx="792088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88123-DB33-4B11-B77B-14C5FC69A86A}">
      <dsp:nvSpPr>
        <dsp:cNvPr id="0" name=""/>
        <dsp:cNvSpPr/>
      </dsp:nvSpPr>
      <dsp:spPr>
        <a:xfrm>
          <a:off x="396044" y="2640875"/>
          <a:ext cx="5544616" cy="17121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>
              <a:latin typeface="+mj-lt"/>
            </a:rPr>
            <a:t>Puisi dibangun oleh pilihan-pilihan kata yang menimbulkan imajinasi, rasa, dan kepekaan pembaca. Pilihan kata atau diksi</a:t>
          </a:r>
          <a:r>
            <a:rPr lang="en-US" sz="2200" kern="1200" dirty="0">
              <a:latin typeface="+mj-lt"/>
            </a:rPr>
            <a:t> </a:t>
          </a:r>
          <a:r>
            <a:rPr lang="id-ID" sz="2200" kern="1200" dirty="0">
              <a:latin typeface="+mj-lt"/>
            </a:rPr>
            <a:t>berhubungan erat dengan penggunaan kata konkret dan pengimajian. </a:t>
          </a:r>
          <a:endParaRPr lang="en-US" sz="2200" kern="1200" dirty="0"/>
        </a:p>
      </dsp:txBody>
      <dsp:txXfrm>
        <a:off x="479625" y="2724456"/>
        <a:ext cx="5377454" cy="154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96" y="3276310"/>
            <a:ext cx="7482545" cy="152704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96" y="4956051"/>
            <a:ext cx="748254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277D-83EA-4379-AA1F-82B19F06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2A41-771A-4DAF-9849-70B87B8C2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EC4F-32FF-458A-ABCD-0263F88474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100C-9A92-4576-A068-FBC04C85A8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9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D764-113E-4091-8921-3960861C6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750A-CCC6-4B41-B916-514E827720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4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9F29-3E64-4E40-97F7-050D7B391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8C34-DB9C-4C63-9A70-5891355FD8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50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92" y="3276308"/>
            <a:ext cx="7482545" cy="1527049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92" y="4956051"/>
            <a:ext cx="7482545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277D-83EA-4379-AA1F-82B19F06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2A41-771A-4DAF-9849-70B87B8C2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12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01838" y="12"/>
            <a:ext cx="19510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527605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4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878C-9637-4DCF-ABED-78E9AF7565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AD5F-8703-439D-8826-8A85F4136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8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11"/>
            <a:ext cx="6871726" cy="916231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20" y="1443846"/>
            <a:ext cx="6871725" cy="488655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0CEC-32E1-45F6-99BB-6AB8B1B02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F519-3663-4D0E-A700-72807BE21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1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586A-A25A-403C-947A-C57BA8A14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FDFF-E3A2-439F-A22A-76EB34DD93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19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AF6F-1692-41C9-A8DF-C3FBD61A0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C490-9501-42BC-84D4-C90A90CF8F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74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4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16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87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882916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512787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EB3D-4009-47B5-B390-BDB7B75DC3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0947-2263-47B7-9804-1A4DF2641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08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81EE-C504-46F5-B61B-59DD1A8BA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FC06-E452-4931-A55B-9C7370E11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7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01838" y="23"/>
            <a:ext cx="19510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1" y="527605"/>
            <a:ext cx="8093212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1" y="1596544"/>
            <a:ext cx="8085130" cy="473385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C878C-9637-4DCF-ABED-78E9AF7565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AD5F-8703-439D-8826-8A85F4136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2EA2-F85F-4B9F-9840-069920E0E3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1ADB-A1C7-4EA2-8B68-B8BF8363C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11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8A59-DB20-424E-A321-AE343433A3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FCCC-D2EC-491F-9AC5-8E2A34C359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6EC4F-32FF-458A-ABCD-0263F88474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100C-9A92-4576-A068-FBC04C85A8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9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D764-113E-4091-8921-3960861C6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750A-CCC6-4B41-B916-514E827720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9F29-3E64-4E40-97F7-050D7B391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8C34-DB9C-4C63-9A70-5891355FD8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3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10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83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 dirty="0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15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14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80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80"/>
            <a:ext cx="3717036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374911"/>
            <a:ext cx="6871726" cy="916231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20" y="1443847"/>
            <a:ext cx="6871725" cy="488655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0CEC-32E1-45F6-99BB-6AB8B1B02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F519-3663-4D0E-A700-72807BE21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3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24" y="1733553"/>
            <a:ext cx="3270377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1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22" y="4935995"/>
            <a:ext cx="3276735" cy="100761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41" y="1733553"/>
            <a:ext cx="3270377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1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6" y="4935995"/>
            <a:ext cx="3276735" cy="100761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41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83" y="1824287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8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7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44" y="2064325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7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92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70" y="319182"/>
            <a:ext cx="2542205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92" y="529607"/>
            <a:ext cx="2245025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70" y="3245646"/>
            <a:ext cx="2542205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92" y="3456071"/>
            <a:ext cx="2245025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5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1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14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64" y="781404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5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7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2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04802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4/10/2025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7" y="578507"/>
            <a:ext cx="7177135" cy="162885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7" y="2207365"/>
            <a:ext cx="7177135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586A-A25A-403C-947A-C57BA8A14D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FDFF-E3A2-439F-A22A-76EB34DD93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11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1"/>
            <a:ext cx="8246070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207364"/>
            <a:ext cx="8246070" cy="4072135"/>
          </a:xfrm>
        </p:spPr>
        <p:txBody>
          <a:bodyPr/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24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9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9" y="1596541"/>
            <a:ext cx="6260905" cy="4681415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64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21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3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1"/>
            <a:ext cx="8246070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238203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3021792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4" y="238203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4" y="3021792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9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1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02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27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0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6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AF6F-1692-41C9-A8DF-C3FBD61A0E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C490-9501-42BC-84D4-C90A90CF8F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075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ED38B126-F850-4970-96DD-0124EC76C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3101624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41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3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56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>
                <a:solidFill>
                  <a:prstClr val="black"/>
                </a:solidFill>
              </a:rPr>
              <a:pPr/>
              <a:t>4/10/2025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6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24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1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>
                <a:solidFill>
                  <a:prstClr val="black"/>
                </a:solidFill>
              </a:rPr>
              <a:pPr/>
              <a:t>4/10/2025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7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26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920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82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24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1393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2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20"/>
            <a:ext cx="82460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916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2788"/>
            <a:ext cx="4040188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882916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512788"/>
            <a:ext cx="4041775" cy="331107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EB3D-4009-47B5-B390-BDB7B75DC3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B0947-2263-47B7-9804-1A4DF2641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11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42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81EE-C504-46F5-B61B-59DD1A8BA2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FC06-E452-4931-A55B-9C7370E11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7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2EA2-F85F-4B9F-9840-069920E0E3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1ADB-A1C7-4EA2-8B68-B8BF8363C6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4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8A59-DB20-424E-A321-AE343433A3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FCCC-D2EC-491F-9AC5-8E2A34C359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9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9E4E4C-24A4-41CB-978A-A594BD4A9F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CBB698-1446-4740-A653-EF116AAF95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9E4E4C-24A4-41CB-978A-A594BD4A9F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3CBB698-1446-4740-A653-EF116AAF95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3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2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>
                <a:solidFill>
                  <a:srgbClr val="9A5315"/>
                </a:solidFill>
              </a:rPr>
              <a:pPr/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14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>
                <a:solidFill>
                  <a:srgbClr val="9A5315"/>
                </a:solidFill>
              </a:rPr>
              <a:pPr/>
              <a:t>4/10/2025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4/10/2025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2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pixabay.com/p-63559/?no_redirec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etry, Book Of Poetry, Romanticism, Old Not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/>
          <a:stretch/>
        </p:blipFill>
        <p:spPr bwMode="auto">
          <a:xfrm>
            <a:off x="152400" y="228600"/>
            <a:ext cx="8839200" cy="65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直角三角形 4"/>
          <p:cNvSpPr/>
          <p:nvPr/>
        </p:nvSpPr>
        <p:spPr>
          <a:xfrm rot="13500000">
            <a:off x="931263" y="441456"/>
            <a:ext cx="1115369" cy="1115369"/>
          </a:xfrm>
          <a:prstGeom prst="rtTriangle">
            <a:avLst/>
          </a:prstGeom>
          <a:solidFill>
            <a:srgbClr val="FFA513">
              <a:lumMod val="60000"/>
              <a:lumOff val="40000"/>
            </a:srgb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  <a:ea typeface="ＭＳ Ｐゴシック" panose="020B0600070205080204" pitchFamily="34" charset="-128"/>
            </a:endParaRPr>
          </a:p>
        </p:txBody>
      </p:sp>
      <p:sp>
        <p:nvSpPr>
          <p:cNvPr id="4" name="直角三角形 28"/>
          <p:cNvSpPr/>
          <p:nvPr/>
        </p:nvSpPr>
        <p:spPr>
          <a:xfrm rot="2700000">
            <a:off x="916803" y="441458"/>
            <a:ext cx="1115369" cy="1115369"/>
          </a:xfrm>
          <a:prstGeom prst="rtTriangle">
            <a:avLst/>
          </a:prstGeom>
          <a:solidFill>
            <a:srgbClr val="FFA513">
              <a:lumMod val="75000"/>
            </a:srgb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  <a:ea typeface="ＭＳ Ｐゴシック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79085" y="462447"/>
            <a:ext cx="7341432" cy="755202"/>
            <a:chOff x="1637806" y="3357729"/>
            <a:chExt cx="6298289" cy="609600"/>
          </a:xfrm>
        </p:grpSpPr>
        <p:sp>
          <p:nvSpPr>
            <p:cNvPr id="6" name="Parallelogram 5"/>
            <p:cNvSpPr/>
            <p:nvPr/>
          </p:nvSpPr>
          <p:spPr>
            <a:xfrm>
              <a:off x="1637806" y="3357729"/>
              <a:ext cx="6298289" cy="609600"/>
            </a:xfrm>
            <a:prstGeom prst="parallelogram">
              <a:avLst>
                <a:gd name="adj" fmla="val 45313"/>
              </a:avLst>
            </a:prstGeom>
            <a:solidFill>
              <a:srgbClr val="F79646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テキスト プレースホルダー 17"/>
            <p:cNvSpPr txBox="1">
              <a:spLocks/>
            </p:cNvSpPr>
            <p:nvPr/>
          </p:nvSpPr>
          <p:spPr>
            <a:xfrm>
              <a:off x="1777050" y="3415854"/>
              <a:ext cx="6019801" cy="493350"/>
            </a:xfrm>
            <a:prstGeom prst="rect">
              <a:avLst/>
            </a:prstGeom>
          </p:spPr>
          <p:txBody>
            <a:bodyPr vert="horz" lIns="163275" tIns="81638" rIns="163275" bIns="81638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4BACC6"/>
                </a:buClr>
                <a:buSzTx/>
                <a:buFont typeface="Wingdings" panose="05000000000000000000" pitchFamily="2" charset="2"/>
                <a:buNone/>
                <a:tabLst>
                  <a:tab pos="6008688" algn="l"/>
                </a:tabLst>
                <a:defRPr/>
              </a:pPr>
              <a:r>
                <a:rPr kumimoji="1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MENDALAMI </a:t>
              </a:r>
              <a:r>
                <a:rPr kumimoji="1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Tahoma" pitchFamily="34" charset="0"/>
                  <a:cs typeface="Arial" pitchFamily="34" charset="0"/>
                </a:rPr>
                <a:t>PUISI</a:t>
              </a:r>
              <a:endPara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8" name="直角三角形 4"/>
          <p:cNvSpPr/>
          <p:nvPr/>
        </p:nvSpPr>
        <p:spPr>
          <a:xfrm rot="13500000">
            <a:off x="945725" y="441453"/>
            <a:ext cx="1115369" cy="1115369"/>
          </a:xfrm>
          <a:prstGeom prst="rtTriangle">
            <a:avLst/>
          </a:prstGeom>
          <a:solidFill>
            <a:srgbClr val="FFA513">
              <a:lumMod val="60000"/>
              <a:lumOff val="40000"/>
            </a:srgb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5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09600"/>
            <a:ext cx="27432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490" y="2133600"/>
            <a:ext cx="6312310" cy="3124200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Buatlah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mendalami</a:t>
            </a:r>
            <a:r>
              <a:rPr lang="en-US" dirty="0" smtClean="0"/>
              <a:t> </a:t>
            </a:r>
            <a:r>
              <a:rPr lang="en-US" dirty="0" err="1" smtClean="0"/>
              <a:t>puisi</a:t>
            </a:r>
            <a:r>
              <a:rPr lang="en-US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Tulislah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di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rapih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file pdf. Nama File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Absen_dan</a:t>
            </a:r>
            <a:r>
              <a:rPr lang="en-US" dirty="0" smtClean="0"/>
              <a:t> Nama. </a:t>
            </a:r>
            <a:r>
              <a:rPr lang="en-US" dirty="0" err="1" smtClean="0"/>
              <a:t>Contoh</a:t>
            </a:r>
            <a:r>
              <a:rPr lang="en-US" dirty="0" smtClean="0"/>
              <a:t>: 1. </a:t>
            </a:r>
            <a:r>
              <a:rPr lang="en-US" dirty="0" err="1" smtClean="0"/>
              <a:t>Mar’atus</a:t>
            </a:r>
            <a:r>
              <a:rPr lang="en-US" dirty="0" smtClean="0"/>
              <a:t> </a:t>
            </a:r>
            <a:r>
              <a:rPr lang="en-US" dirty="0" err="1" smtClean="0"/>
              <a:t>Sholiha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link google drive </a:t>
            </a:r>
            <a:r>
              <a:rPr lang="en-US" dirty="0" err="1" smtClean="0"/>
              <a:t>kelas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43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124201"/>
            <a:ext cx="6803136" cy="20150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15341" y="1385882"/>
            <a:ext cx="6172200" cy="728662"/>
          </a:xfrm>
        </p:spPr>
        <p:txBody>
          <a:bodyPr/>
          <a:lstStyle/>
          <a:p>
            <a:pPr algn="ctr"/>
            <a:endParaRPr lang="en-US" sz="2800" dirty="0">
              <a:latin typeface="Kristen ITC" pitchFamily="66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738" y="2050473"/>
            <a:ext cx="78105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447800" y="1219200"/>
            <a:ext cx="6274377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9933"/>
                </a:solidFill>
                <a:latin typeface="Kristen ITC" pitchFamily="66" charset="0"/>
              </a:rPr>
              <a:t>Terimakasih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1879888" y="3733800"/>
            <a:ext cx="5410200" cy="1447800"/>
          </a:xfrm>
          <a:prstGeom prst="flowChartDocumen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spc="100" dirty="0" err="1">
                <a:ln w="18000">
                  <a:solidFill>
                    <a:srgbClr val="0F6FC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DBF5F9">
                    <a:lumMod val="10000"/>
                  </a:srgbClr>
                </a:solidFill>
                <a:effectLst>
                  <a:outerShdw blurRad="25000" dist="20000" dir="16020000" algn="tl">
                    <a:srgbClr val="0F6FC6">
                      <a:satMod val="200000"/>
                      <a:shade val="1000"/>
                      <a:alpha val="60000"/>
                    </a:srgbClr>
                  </a:outerShdw>
                </a:effectLst>
                <a:latin typeface="Constantia"/>
              </a:rPr>
              <a:t>Wasalamualaikum</a:t>
            </a:r>
            <a:r>
              <a:rPr lang="en-US" sz="2400" b="1" spc="100" dirty="0">
                <a:ln w="18000">
                  <a:solidFill>
                    <a:srgbClr val="0F6FC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F6FC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0F6FC6">
                      <a:satMod val="200000"/>
                      <a:shade val="1000"/>
                      <a:alpha val="60000"/>
                    </a:srgbClr>
                  </a:outerShdw>
                </a:effectLst>
                <a:latin typeface="Constantia"/>
              </a:rPr>
              <a:t> </a:t>
            </a:r>
            <a:r>
              <a:rPr lang="en-US" sz="2400" b="1" spc="100" dirty="0" err="1">
                <a:ln w="18000">
                  <a:solidFill>
                    <a:srgbClr val="0F6FC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25000" dist="20000" dir="16020000" algn="tl">
                    <a:srgbClr val="0F6FC6">
                      <a:satMod val="200000"/>
                      <a:shade val="1000"/>
                      <a:alpha val="60000"/>
                    </a:srgbClr>
                  </a:outerShdw>
                </a:effectLst>
                <a:latin typeface="Constantia"/>
              </a:rPr>
              <a:t>wr.wb</a:t>
            </a:r>
            <a:endParaRPr lang="en-US" sz="2400" b="1" spc="100" dirty="0">
              <a:ln w="18000">
                <a:solidFill>
                  <a:srgbClr val="0F6FC6">
                    <a:satMod val="200000"/>
                    <a:tint val="72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25000" dist="20000" dir="16020000" algn="tl">
                  <a:srgbClr val="0F6FC6">
                    <a:satMod val="200000"/>
                    <a:shade val="1000"/>
                    <a:alpha val="6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315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439" y="374664"/>
            <a:ext cx="6565900" cy="615951"/>
          </a:xfrm>
        </p:spPr>
        <p:txBody>
          <a:bodyPr rtlCol="0">
            <a:normAutofit/>
          </a:bodyPr>
          <a:lstStyle/>
          <a:p>
            <a:pPr marL="0" indent="0" algn="ctr"/>
            <a:r>
              <a:rPr lang="en-US" sz="2400" b="1" dirty="0" err="1" smtClean="0">
                <a:solidFill>
                  <a:schemeClr val="tx1"/>
                </a:solidFill>
                <a:latin typeface="MyriadPro-Bold"/>
              </a:rPr>
              <a:t>Aku</a:t>
            </a:r>
            <a:r>
              <a:rPr lang="en-US" sz="2400" b="1" dirty="0" smtClean="0">
                <a:solidFill>
                  <a:schemeClr val="tx1"/>
                </a:solidFill>
                <a:latin typeface="MyriadPro-Bold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MyriadPro-Bold"/>
              </a:rPr>
              <a:t>Ingin</a:t>
            </a:r>
            <a:endParaRPr lang="en-US" sz="2400" b="1" dirty="0">
              <a:solidFill>
                <a:schemeClr val="tx1"/>
              </a:solidFill>
              <a:latin typeface="MyriadPro-Bold"/>
            </a:endParaRP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1976439" y="1444635"/>
            <a:ext cx="6565900" cy="50323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mencintaimu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sederhana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kata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sempat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diucapkan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kayu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api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menjadikannya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abu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Aku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mencintaimu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sederhana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isyarat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sempat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disampaikan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awan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hujan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menjadikannya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tiada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Hujan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Juni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Kumpulan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Puisi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Sapardi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Djoko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Damono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2001)</a:t>
            </a:r>
            <a:endParaRPr lang="en-US" altLang="zh-CN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0" y="3543300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00" y="4191000"/>
            <a:ext cx="6331529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>
                <a:solidFill>
                  <a:schemeClr val="tx1"/>
                </a:solidFill>
              </a:rPr>
              <a:t>Apa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puisi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tersebut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48000" y="5080047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382982" y="5763502"/>
            <a:ext cx="6303818" cy="7135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Suasana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puisi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51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386" grpId="0" build="p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>
          <a:xfrm>
            <a:off x="457213" y="2667005"/>
            <a:ext cx="4040187" cy="3311525"/>
          </a:xfrm>
        </p:spPr>
        <p:txBody>
          <a:bodyPr/>
          <a:lstStyle/>
          <a:p>
            <a:pPr algn="just"/>
            <a:r>
              <a:rPr lang="en-US" altLang="zh-CN" sz="2200" dirty="0" err="1"/>
              <a:t>Tema</a:t>
            </a:r>
            <a:endParaRPr lang="en-US" altLang="zh-CN" sz="2200" dirty="0"/>
          </a:p>
          <a:p>
            <a:pPr algn="just"/>
            <a:r>
              <a:rPr lang="en-US" altLang="zh-CN" sz="2200" dirty="0" err="1"/>
              <a:t>Suasana</a:t>
            </a:r>
            <a:endParaRPr lang="en-US" altLang="zh-CN" sz="2200" dirty="0"/>
          </a:p>
          <a:p>
            <a:pPr algn="just"/>
            <a:r>
              <a:rPr lang="en-US" altLang="zh-CN" sz="2200" dirty="0" err="1"/>
              <a:t>Amanat</a:t>
            </a:r>
            <a:endParaRPr lang="en-US" altLang="zh-CN" sz="2200" dirty="0"/>
          </a:p>
          <a:p>
            <a:pPr algn="just"/>
            <a:r>
              <a:rPr lang="en-US" altLang="zh-CN" sz="2200" dirty="0"/>
              <a:t>Rasa </a:t>
            </a:r>
          </a:p>
        </p:txBody>
      </p:sp>
      <p:sp>
        <p:nvSpPr>
          <p:cNvPr id="17412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7103" y="1901832"/>
            <a:ext cx="4041775" cy="639763"/>
          </a:xfrm>
        </p:spPr>
        <p:txBody>
          <a:bodyPr/>
          <a:lstStyle/>
          <a:p>
            <a:r>
              <a:rPr lang="en-US" altLang="zh-CN" dirty="0" err="1"/>
              <a:t>Struktur</a:t>
            </a:r>
            <a:r>
              <a:rPr lang="en-US" altLang="zh-CN" dirty="0"/>
              <a:t> </a:t>
            </a:r>
            <a:r>
              <a:rPr lang="en-US" altLang="zh-CN" dirty="0" err="1"/>
              <a:t>Fisik</a:t>
            </a:r>
            <a:r>
              <a:rPr lang="en-US" altLang="zh-CN" dirty="0"/>
              <a:t> </a:t>
            </a:r>
            <a:r>
              <a:rPr lang="en-US" altLang="zh-CN" dirty="0" err="1"/>
              <a:t>Puisi</a:t>
            </a:r>
            <a:endParaRPr lang="en-US" altLang="zh-CN" dirty="0"/>
          </a:p>
        </p:txBody>
      </p:sp>
      <p:sp>
        <p:nvSpPr>
          <p:cNvPr id="17413" name="Content Placeholder 7"/>
          <p:cNvSpPr>
            <a:spLocks noGrp="1"/>
          </p:cNvSpPr>
          <p:nvPr>
            <p:ph sz="quarter" idx="4"/>
          </p:nvPr>
        </p:nvSpPr>
        <p:spPr>
          <a:xfrm>
            <a:off x="4637103" y="2532071"/>
            <a:ext cx="4041775" cy="3182937"/>
          </a:xfrm>
        </p:spPr>
        <p:txBody>
          <a:bodyPr/>
          <a:lstStyle/>
          <a:p>
            <a:pPr algn="just"/>
            <a:r>
              <a:rPr lang="en-US" sz="2200" dirty="0" err="1"/>
              <a:t>Tipografi</a:t>
            </a:r>
            <a:endParaRPr lang="en-US" sz="2200" dirty="0"/>
          </a:p>
          <a:p>
            <a:pPr algn="just"/>
            <a:r>
              <a:rPr lang="en-US" sz="2200" dirty="0" err="1"/>
              <a:t>Diksi</a:t>
            </a:r>
            <a:endParaRPr lang="en-US" sz="2200" dirty="0"/>
          </a:p>
          <a:p>
            <a:pPr algn="just"/>
            <a:r>
              <a:rPr lang="en-US" sz="2200" dirty="0" err="1"/>
              <a:t>Imaji</a:t>
            </a:r>
            <a:endParaRPr lang="en-US" sz="2200" dirty="0"/>
          </a:p>
          <a:p>
            <a:pPr algn="just"/>
            <a:r>
              <a:rPr lang="en-US" sz="2200" dirty="0"/>
              <a:t>Kata </a:t>
            </a:r>
            <a:r>
              <a:rPr lang="en-US" sz="2200" dirty="0" err="1"/>
              <a:t>Konkret</a:t>
            </a:r>
            <a:endParaRPr lang="en-US" sz="2200" dirty="0"/>
          </a:p>
          <a:p>
            <a:pPr algn="just"/>
            <a:r>
              <a:rPr lang="en-US" sz="2200" dirty="0" err="1"/>
              <a:t>Bahasa</a:t>
            </a:r>
            <a:r>
              <a:rPr lang="en-US" sz="2200" dirty="0"/>
              <a:t> </a:t>
            </a:r>
            <a:r>
              <a:rPr lang="en-US" sz="2200" dirty="0" err="1"/>
              <a:t>Figuratif</a:t>
            </a:r>
            <a:endParaRPr lang="en-US" sz="2200" dirty="0"/>
          </a:p>
          <a:p>
            <a:pPr algn="just"/>
            <a:r>
              <a:rPr lang="en-US" sz="2200" dirty="0" err="1"/>
              <a:t>Verifikasi</a:t>
            </a:r>
            <a:r>
              <a:rPr lang="en-US" sz="2200" dirty="0"/>
              <a:t> (Rima, </a:t>
            </a:r>
            <a:r>
              <a:rPr lang="en-US" sz="2200" dirty="0" err="1"/>
              <a:t>Ritme</a:t>
            </a:r>
            <a:r>
              <a:rPr lang="en-US" sz="2200" dirty="0"/>
              <a:t>, </a:t>
            </a:r>
            <a:r>
              <a:rPr lang="en-US" sz="2200" dirty="0" err="1"/>
              <a:t>Metrum</a:t>
            </a:r>
            <a:r>
              <a:rPr lang="en-US" sz="2200" dirty="0"/>
              <a:t>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Batin</a:t>
            </a:r>
            <a:r>
              <a:rPr lang="en-US" dirty="0"/>
              <a:t> </a:t>
            </a:r>
            <a:r>
              <a:rPr lang="en-US" dirty="0" err="1"/>
              <a:t>Puisi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13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  <p:bldP spid="174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11560" y="764704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38437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rlangganew\MULTIMEDIA\printilan\kertas ku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862724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1039"/>
            <a:ext cx="7387208" cy="3549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4600" y="3512041"/>
            <a:ext cx="1552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hlinkClick r:id="rId4"/>
              </a:rPr>
              <a:t>Sumber</a:t>
            </a:r>
            <a:r>
              <a:rPr lang="en-US" sz="1200" dirty="0">
                <a:hlinkClick r:id="rId4"/>
              </a:rPr>
              <a:t> : </a:t>
            </a:r>
            <a:r>
              <a:rPr lang="id-ID" sz="1200" dirty="0">
                <a:hlinkClick r:id="rId4"/>
              </a:rPr>
              <a:t>pixabay.com</a:t>
            </a:r>
            <a:endParaRPr lang="id-ID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7276" y="4221088"/>
            <a:ext cx="820891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100" dirty="0">
                <a:solidFill>
                  <a:srgbClr val="002060"/>
                </a:solidFill>
                <a:latin typeface="+mj-lt"/>
                <a:ea typeface="Kozuka Gothic Pro H" pitchFamily="34" charset="-128"/>
                <a:cs typeface="Estrangelo Edessa" pitchFamily="66" charset="0"/>
              </a:rPr>
              <a:t>Menulis puisi berawal dari sebuah tema yang dapat bersumber </a:t>
            </a:r>
          </a:p>
          <a:p>
            <a:pPr algn="ctr">
              <a:lnSpc>
                <a:spcPct val="150000"/>
              </a:lnSpc>
            </a:pPr>
            <a:r>
              <a:rPr lang="id-ID" sz="2100" dirty="0">
                <a:solidFill>
                  <a:srgbClr val="002060"/>
                </a:solidFill>
                <a:latin typeface="+mj-lt"/>
                <a:ea typeface="Kozuka Gothic Pro H" pitchFamily="34" charset="-128"/>
                <a:cs typeface="Estrangelo Edessa" pitchFamily="66" charset="0"/>
              </a:rPr>
              <a:t>dari perjalanan hidup ataupun sesuatu yang tengah dirasakan</a:t>
            </a:r>
          </a:p>
          <a:p>
            <a:pPr algn="ctr">
              <a:lnSpc>
                <a:spcPct val="150000"/>
              </a:lnSpc>
            </a:pPr>
            <a:r>
              <a:rPr lang="id-ID" sz="2100" dirty="0">
                <a:solidFill>
                  <a:srgbClr val="002060"/>
                </a:solidFill>
                <a:latin typeface="+mj-lt"/>
                <a:ea typeface="Kozuka Gothic Pro H" pitchFamily="34" charset="-128"/>
                <a:cs typeface="Estrangelo Edessa" pitchFamily="66" charset="0"/>
              </a:rPr>
              <a:t>atau dipikirkan. </a:t>
            </a:r>
          </a:p>
        </p:txBody>
      </p:sp>
    </p:spTree>
    <p:extLst>
      <p:ext uri="{BB962C8B-B14F-4D97-AF65-F5344CB8AC3E}">
        <p14:creationId xmlns:p14="http://schemas.microsoft.com/office/powerpoint/2010/main" val="2583384372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6388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Batin</a:t>
            </a:r>
            <a:r>
              <a:rPr lang="en-US" sz="3200" dirty="0"/>
              <a:t> </a:t>
            </a:r>
            <a:r>
              <a:rPr lang="en-US" sz="3200" dirty="0" err="1"/>
              <a:t>Puisi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524000"/>
            <a:ext cx="6629400" cy="5029200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Tema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: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Gagasan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pokok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yang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diungkakan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penyair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dalam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puisinya</a:t>
            </a:r>
            <a:endParaRPr lang="en-US" sz="43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Suasana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terasa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puisi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akibat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ditimbulkan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puisi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jiwa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pembaca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Amanat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Maksud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pesan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disampaikan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penyair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puisinya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Rasa: (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ekspresi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penyair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perasaan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penyair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Ekspresi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kerinduan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kegelisahan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pengagungan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kekasih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3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khalik</a:t>
            </a:r>
            <a:r>
              <a:rPr lang="en-US" sz="43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sz="1800" dirty="0"/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sz="1800" dirty="0"/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sz="2000" dirty="0"/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sz="2100" dirty="0"/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dirty="0"/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200"/>
              <a:buFont typeface="+mj-lt"/>
              <a:buAutoNum type="arabicPeriod"/>
              <a:tabLst>
                <a:tab pos="457200" algn="l"/>
              </a:tabLst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err="1"/>
              <a:t>Struktur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Puisi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1" y="1596541"/>
            <a:ext cx="6714144" cy="5109059"/>
          </a:xfrm>
        </p:spPr>
        <p:txBody>
          <a:bodyPr>
            <a:normAutofit/>
          </a:bodyPr>
          <a:lstStyle/>
          <a:p>
            <a:pPr lvl="0"/>
            <a:r>
              <a:rPr lang="en-US" sz="18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Tipografi</a:t>
            </a:r>
            <a:endParaRPr lang="en-US" sz="18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18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200400" y="1905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00400" y="27432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5200" y="2057400"/>
            <a:ext cx="5257800" cy="2209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marR="0" indent="2286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Merupakan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pembeda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yang paling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penting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antara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puisi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dengan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prosa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Larik-larik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puisi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tidak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berbentuk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paragraf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melainkan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mementingkan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gambaran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visual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dengan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menonjolkan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400" dirty="0" err="1">
                <a:effectLst/>
                <a:latin typeface="Times New Roman"/>
                <a:ea typeface="Times New Roman"/>
                <a:cs typeface="Times New Roman"/>
              </a:rPr>
              <a:t>bentuk</a:t>
            </a: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314092"/>
            <a:ext cx="3159125" cy="215963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R  A  C  A  D  A   B   R  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R  A   C   A   D   B  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  R   A   C   D   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 R   A   C   D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 R   A   C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 R   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   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  B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Times New Roman"/>
                <a:cs typeface="Times New Roman"/>
              </a:rPr>
              <a:t>A</a:t>
            </a:r>
          </a:p>
          <a:p>
            <a:pPr marL="0" marR="0" lvl="0" indent="0" algn="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en-US" sz="1000" b="1" kern="0" dirty="0">
                <a:solidFill>
                  <a:sysClr val="windowText" lastClr="000000"/>
                </a:solidFill>
                <a:latin typeface="Courier New"/>
                <a:ea typeface="Calibri"/>
                <a:cs typeface="Times New Roman"/>
              </a:rPr>
              <a:t>(</a:t>
            </a:r>
            <a:r>
              <a:rPr lang="en-US" sz="1000" b="1" kern="0" dirty="0" err="1">
                <a:solidFill>
                  <a:sysClr val="windowText" lastClr="000000"/>
                </a:solidFill>
                <a:latin typeface="Courier New"/>
                <a:ea typeface="Calibri"/>
                <a:cs typeface="Times New Roman"/>
              </a:rPr>
              <a:t>Danarto</a:t>
            </a:r>
            <a:r>
              <a:rPr lang="en-US" sz="1000" b="1" kern="0" dirty="0">
                <a:solidFill>
                  <a:sysClr val="windowText" lastClr="000000"/>
                </a:solidFill>
                <a:latin typeface="Courier New"/>
                <a:ea typeface="Calibri"/>
                <a:cs typeface="Times New Roman"/>
              </a:rPr>
              <a:t>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85414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2" y="152400"/>
            <a:ext cx="6866541" cy="6553200"/>
          </a:xfrm>
        </p:spPr>
        <p:txBody>
          <a:bodyPr/>
          <a:lstStyle/>
          <a:p>
            <a:pPr lvl="0"/>
            <a:r>
              <a:rPr lang="en-US" sz="1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Diksi</a:t>
            </a:r>
            <a:endParaRPr lang="en-US" sz="18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/>
            <a:endParaRPr lang="en-US" sz="1800" b="1" dirty="0"/>
          </a:p>
          <a:p>
            <a:pPr marL="0" lv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sz="1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Imaji</a:t>
            </a:r>
            <a:r>
              <a:rPr lang="en-US" sz="1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8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Citraan</a:t>
            </a:r>
            <a:r>
              <a:rPr lang="en-US" sz="1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lvl="0"/>
            <a:endParaRPr lang="en-US" sz="1800" b="1" dirty="0"/>
          </a:p>
          <a:p>
            <a:pPr marL="0" lvl="0" indent="0">
              <a:buNone/>
            </a:pPr>
            <a:endParaRPr lang="en-US" sz="1800" b="1" dirty="0"/>
          </a:p>
          <a:p>
            <a:pPr lvl="0"/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Kata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Konkret</a:t>
            </a:r>
            <a:endParaRPr lang="en-US" sz="16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lvl="0"/>
            <a:endParaRPr lang="en-US" sz="16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0" lvl="0" indent="0">
              <a:buNone/>
            </a:pPr>
            <a:endParaRPr lang="en-US" sz="16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pPr lvl="0"/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Contoh</a:t>
            </a:r>
            <a:endParaRPr lang="en-US" sz="1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39291" y="436418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653146" y="666753"/>
            <a:ext cx="6054436" cy="723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Pilihan</a:t>
            </a:r>
            <a:r>
              <a:rPr lang="en-US" dirty="0"/>
              <a:t> Kata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32364" y="1905000"/>
            <a:ext cx="692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orizontal Scroll 13"/>
          <p:cNvSpPr/>
          <p:nvPr/>
        </p:nvSpPr>
        <p:spPr>
          <a:xfrm>
            <a:off x="2653146" y="1967347"/>
            <a:ext cx="6262254" cy="161405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err="1"/>
              <a:t>Penggunaan</a:t>
            </a:r>
            <a:r>
              <a:rPr lang="en-US" sz="1600" dirty="0"/>
              <a:t> kata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susunan</a:t>
            </a:r>
            <a:r>
              <a:rPr lang="en-US" sz="1600" dirty="0"/>
              <a:t> kata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imajinasi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khayalan</a:t>
            </a:r>
            <a:r>
              <a:rPr lang="en-US" sz="1600" dirty="0"/>
              <a:t>. </a:t>
            </a:r>
            <a:r>
              <a:rPr lang="en-US" sz="1600" dirty="0" err="1"/>
              <a:t>Imaji</a:t>
            </a:r>
            <a:r>
              <a:rPr lang="en-US" sz="1600" dirty="0"/>
              <a:t>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3: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Imajinasi</a:t>
            </a:r>
            <a:r>
              <a:rPr lang="en-US" sz="1600" dirty="0"/>
              <a:t> </a:t>
            </a:r>
            <a:r>
              <a:rPr lang="en-US" sz="1600" dirty="0" err="1"/>
              <a:t>Auditif</a:t>
            </a:r>
            <a:r>
              <a:rPr lang="en-US" sz="1600" dirty="0"/>
              <a:t> (</a:t>
            </a:r>
            <a:r>
              <a:rPr lang="en-US" sz="1600" dirty="0" err="1"/>
              <a:t>Mendengar</a:t>
            </a:r>
            <a:r>
              <a:rPr lang="en-US" sz="1600" dirty="0"/>
              <a:t> </a:t>
            </a:r>
            <a:r>
              <a:rPr lang="en-US" sz="1600" dirty="0" err="1"/>
              <a:t>Suara</a:t>
            </a:r>
            <a:r>
              <a:rPr lang="en-US" sz="1600" dirty="0"/>
              <a:t>)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Imajinasi</a:t>
            </a:r>
            <a:r>
              <a:rPr lang="en-US" sz="1600" dirty="0"/>
              <a:t> Visual (</a:t>
            </a:r>
            <a:r>
              <a:rPr lang="en-US" sz="1600" dirty="0" err="1"/>
              <a:t>Melihat</a:t>
            </a:r>
            <a:r>
              <a:rPr lang="en-US" sz="1600" dirty="0"/>
              <a:t> </a:t>
            </a:r>
            <a:r>
              <a:rPr lang="en-US" sz="1600" dirty="0" err="1"/>
              <a:t>benda-benda</a:t>
            </a:r>
            <a:r>
              <a:rPr lang="en-US" sz="1600" dirty="0"/>
              <a:t>)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Imajinasi</a:t>
            </a:r>
            <a:r>
              <a:rPr lang="en-US" sz="1600" dirty="0"/>
              <a:t> </a:t>
            </a:r>
            <a:r>
              <a:rPr lang="en-US" sz="1600" dirty="0" err="1"/>
              <a:t>Taktil</a:t>
            </a:r>
            <a:r>
              <a:rPr lang="en-US" sz="1600" dirty="0"/>
              <a:t> (</a:t>
            </a:r>
            <a:r>
              <a:rPr lang="en-US" sz="1600" dirty="0" err="1"/>
              <a:t>Meraba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menyentuh</a:t>
            </a:r>
            <a:r>
              <a:rPr lang="en-US" sz="1600" dirty="0"/>
              <a:t> </a:t>
            </a:r>
            <a:r>
              <a:rPr lang="en-US" sz="1600" dirty="0" err="1"/>
              <a:t>benda-benda</a:t>
            </a:r>
            <a:r>
              <a:rPr lang="en-US" sz="1600" dirty="0"/>
              <a:t>).  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2653146" y="4114800"/>
            <a:ext cx="6186054" cy="6858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Puisi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kata-kata </a:t>
            </a:r>
            <a:r>
              <a:rPr lang="en-US" dirty="0" err="1"/>
              <a:t>konkret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membangkitkan</a:t>
            </a:r>
            <a:r>
              <a:rPr lang="en-US" dirty="0"/>
              <a:t> </a:t>
            </a:r>
            <a:r>
              <a:rPr lang="en-US" dirty="0" err="1"/>
              <a:t>imajinasi</a:t>
            </a:r>
            <a:r>
              <a:rPr lang="en-US" dirty="0"/>
              <a:t> </a:t>
            </a:r>
            <a:r>
              <a:rPr lang="en-US" dirty="0" err="1"/>
              <a:t>pembaca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18509" y="3886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18509" y="53340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orizontal Scroll 19"/>
          <p:cNvSpPr/>
          <p:nvPr/>
        </p:nvSpPr>
        <p:spPr>
          <a:xfrm>
            <a:off x="2653146" y="5181600"/>
            <a:ext cx="6220691" cy="1295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Gadis</a:t>
            </a:r>
            <a:r>
              <a:rPr lang="en-US" sz="1600" dirty="0"/>
              <a:t> </a:t>
            </a:r>
            <a:r>
              <a:rPr lang="en-US" sz="1600" dirty="0" err="1"/>
              <a:t>Peminta-Minta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bertemu</a:t>
            </a:r>
            <a:r>
              <a:rPr lang="en-US" sz="1600" dirty="0"/>
              <a:t>, </a:t>
            </a:r>
            <a:r>
              <a:rPr lang="en-US" sz="1600" dirty="0" err="1"/>
              <a:t>gadis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berkaleng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endParaRPr lang="en-US" sz="1600" dirty="0"/>
          </a:p>
          <a:p>
            <a:pPr algn="ctr"/>
            <a:r>
              <a:rPr lang="en-US" sz="1600" dirty="0" err="1"/>
              <a:t>Senyummu</a:t>
            </a:r>
            <a:r>
              <a:rPr lang="en-US" sz="1600" dirty="0"/>
              <a:t> </a:t>
            </a: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kekal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kenal</a:t>
            </a:r>
            <a:r>
              <a:rPr lang="en-US" sz="1600" dirty="0"/>
              <a:t> </a:t>
            </a:r>
            <a:r>
              <a:rPr lang="en-US" sz="1600" dirty="0" err="1"/>
              <a:t>duka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03744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5800"/>
            <a:ext cx="4732635" cy="70713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Figuratif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2743202"/>
            <a:ext cx="8246070" cy="3536295"/>
          </a:xfrm>
        </p:spPr>
        <p:txBody>
          <a:bodyPr>
            <a:normAutofit/>
          </a:bodyPr>
          <a:lstStyle/>
          <a:p>
            <a:pPr lvl="0"/>
            <a:endParaRPr lang="en-US" sz="20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lowchart: Multidocument 7"/>
          <p:cNvSpPr/>
          <p:nvPr/>
        </p:nvSpPr>
        <p:spPr>
          <a:xfrm>
            <a:off x="533400" y="1515476"/>
            <a:ext cx="7543800" cy="2523124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figuratif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majas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bahasa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kiasan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16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16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endParaRPr lang="en-US" sz="16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Risik</a:t>
            </a:r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risau</a:t>
            </a:r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ombak</a:t>
            </a:r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memecah</a:t>
            </a:r>
            <a:endParaRPr lang="en-US" sz="16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pantai</a:t>
            </a:r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lanndai</a:t>
            </a:r>
            <a:endParaRPr lang="en-US" sz="1600" b="1" i="1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Buih</a:t>
            </a:r>
            <a:r>
              <a:rPr lang="en-US" sz="1600" b="1" i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berderai</a:t>
            </a:r>
            <a:endParaRPr lang="en-US" sz="1600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12" descr="buru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0"/>
            <a:ext cx="1752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1371600" y="1203325"/>
            <a:ext cx="0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05200" y="4290059"/>
            <a:ext cx="4724400" cy="5029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Verifikasi</a:t>
            </a:r>
            <a:r>
              <a:rPr lang="en-US" dirty="0">
                <a:solidFill>
                  <a:schemeClr val="tx2"/>
                </a:solidFill>
              </a:rPr>
              <a:t> (Rima </a:t>
            </a:r>
            <a:r>
              <a:rPr lang="en-US" dirty="0" err="1">
                <a:solidFill>
                  <a:schemeClr val="tx2"/>
                </a:solidFill>
              </a:rPr>
              <a:t>dan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Ritme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5200" y="4876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5181600"/>
            <a:ext cx="80772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Rima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. </a:t>
            </a:r>
            <a:r>
              <a:rPr lang="en-US" dirty="0" err="1"/>
              <a:t>Ritme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kata, </a:t>
            </a:r>
            <a:r>
              <a:rPr lang="en-US" dirty="0" err="1"/>
              <a:t>frasa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bait-bait </a:t>
            </a:r>
            <a:r>
              <a:rPr lang="en-US" dirty="0" err="1"/>
              <a:t>puisi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060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485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ＭＳ Ｐゴシック</vt:lpstr>
      <vt:lpstr>宋体</vt:lpstr>
      <vt:lpstr>Adobe Fan Heiti Std B</vt:lpstr>
      <vt:lpstr>Arial</vt:lpstr>
      <vt:lpstr>Calibri</vt:lpstr>
      <vt:lpstr>Century Gothic</vt:lpstr>
      <vt:lpstr>Constantia</vt:lpstr>
      <vt:lpstr>Courier New</vt:lpstr>
      <vt:lpstr>Estrangelo Edessa</vt:lpstr>
      <vt:lpstr>Garamond</vt:lpstr>
      <vt:lpstr>Kozuka Gothic Pro H</vt:lpstr>
      <vt:lpstr>Kristen ITC</vt:lpstr>
      <vt:lpstr>MyriadPro-Bold</vt:lpstr>
      <vt:lpstr>Open Sans</vt:lpstr>
      <vt:lpstr>Segoe Print</vt:lpstr>
      <vt:lpstr>Tahoma</vt:lpstr>
      <vt:lpstr>Times New Roman</vt:lpstr>
      <vt:lpstr>Wingdings</vt:lpstr>
      <vt:lpstr>Office Theme</vt:lpstr>
      <vt:lpstr>1_Office Theme</vt:lpstr>
      <vt:lpstr>2_tf03431377</vt:lpstr>
      <vt:lpstr>2_Office Theme</vt:lpstr>
      <vt:lpstr>Savon</vt:lpstr>
      <vt:lpstr>PowerPoint Presentation</vt:lpstr>
      <vt:lpstr>Aku Ingin</vt:lpstr>
      <vt:lpstr>PowerPoint Presentation</vt:lpstr>
      <vt:lpstr>PowerPoint Presentation</vt:lpstr>
      <vt:lpstr>PowerPoint Presentation</vt:lpstr>
      <vt:lpstr>Struktur Batin Puisi</vt:lpstr>
      <vt:lpstr>Struktur Fisik Puisi</vt:lpstr>
      <vt:lpstr>PowerPoint Presentation</vt:lpstr>
      <vt:lpstr>Bahasa Figuratif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 Pembelajaran</dc:title>
  <dc:creator>HP</dc:creator>
  <cp:lastModifiedBy>ASUS</cp:lastModifiedBy>
  <cp:revision>50</cp:revision>
  <dcterms:created xsi:type="dcterms:W3CDTF">2017-11-19T12:33:58Z</dcterms:created>
  <dcterms:modified xsi:type="dcterms:W3CDTF">2025-04-10T00:35:23Z</dcterms:modified>
</cp:coreProperties>
</file>